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8"/>
  </p:notesMasterIdLst>
  <p:sldIdLst>
    <p:sldId id="1745" r:id="rId2"/>
    <p:sldId id="1708" r:id="rId3"/>
    <p:sldId id="1814" r:id="rId4"/>
    <p:sldId id="1897" r:id="rId5"/>
    <p:sldId id="1898" r:id="rId6"/>
    <p:sldId id="1863" r:id="rId7"/>
    <p:sldId id="1786" r:id="rId8"/>
    <p:sldId id="1787" r:id="rId9"/>
    <p:sldId id="1864" r:id="rId10"/>
    <p:sldId id="1788" r:id="rId11"/>
    <p:sldId id="1865" r:id="rId12"/>
    <p:sldId id="1899" r:id="rId13"/>
    <p:sldId id="1902" r:id="rId14"/>
    <p:sldId id="1903" r:id="rId15"/>
    <p:sldId id="1867" r:id="rId16"/>
    <p:sldId id="1857" r:id="rId17"/>
    <p:sldId id="1904" r:id="rId18"/>
    <p:sldId id="1905" r:id="rId19"/>
    <p:sldId id="1906" r:id="rId20"/>
    <p:sldId id="1908" r:id="rId21"/>
    <p:sldId id="1909" r:id="rId22"/>
    <p:sldId id="1910" r:id="rId23"/>
    <p:sldId id="1911" r:id="rId24"/>
    <p:sldId id="1912" r:id="rId25"/>
    <p:sldId id="1914" r:id="rId26"/>
    <p:sldId id="1915" r:id="rId27"/>
    <p:sldId id="1918" r:id="rId28"/>
    <p:sldId id="1917" r:id="rId29"/>
    <p:sldId id="1916" r:id="rId30"/>
    <p:sldId id="1920" r:id="rId31"/>
    <p:sldId id="1921" r:id="rId32"/>
    <p:sldId id="1919" r:id="rId33"/>
    <p:sldId id="1907" r:id="rId34"/>
    <p:sldId id="1941" r:id="rId35"/>
    <p:sldId id="1929" r:id="rId36"/>
    <p:sldId id="1930" r:id="rId37"/>
    <p:sldId id="1931" r:id="rId38"/>
    <p:sldId id="1932" r:id="rId39"/>
    <p:sldId id="1933" r:id="rId40"/>
    <p:sldId id="1934" r:id="rId41"/>
    <p:sldId id="1935" r:id="rId42"/>
    <p:sldId id="1937" r:id="rId43"/>
    <p:sldId id="1938" r:id="rId44"/>
    <p:sldId id="1939" r:id="rId45"/>
    <p:sldId id="1940" r:id="rId46"/>
    <p:sldId id="1753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8CACA"/>
    <a:srgbClr val="CBCAC7"/>
    <a:srgbClr val="CBCAD4"/>
    <a:srgbClr val="DC6140"/>
    <a:srgbClr val="A20000"/>
    <a:srgbClr val="A40000"/>
    <a:srgbClr val="9E0000"/>
    <a:srgbClr val="C7450B"/>
    <a:srgbClr val="E24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9374" autoAdjust="0"/>
  </p:normalViewPr>
  <p:slideViewPr>
    <p:cSldViewPr snapToGrid="0">
      <p:cViewPr varScale="1">
        <p:scale>
          <a:sx n="87" d="100"/>
          <a:sy n="87" d="100"/>
        </p:scale>
        <p:origin x="-240" y="-42"/>
      </p:cViewPr>
      <p:guideLst>
        <p:guide orient="horz" pos="197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3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CC93303C-3497-4F76-9803-500ECC048CCA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CC93303C-3497-4F76-9803-500ECC048CCA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46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00866"/>
            <a:ext cx="10363200" cy="769441"/>
          </a:xfrm>
          <a:noFill/>
        </p:spPr>
        <p:txBody>
          <a:bodyPr wrap="square" rtlCol="0">
            <a:spAutoFit/>
          </a:bodyPr>
          <a:lstStyle>
            <a:lvl1pPr>
              <a:defRPr lang="zh-CN" altLang="en-US" b="1" cap="none" spc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H="1">
            <a:off x="-13675" y="4763"/>
            <a:ext cx="12205676" cy="6850120"/>
            <a:chOff x="-13675" y="4763"/>
            <a:chExt cx="12205676" cy="68501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3674" y="4763"/>
              <a:ext cx="12192000" cy="684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 flipH="1">
              <a:off x="-13674" y="4763"/>
              <a:ext cx="12192000" cy="6848475"/>
            </a:xfrm>
            <a:prstGeom prst="rect">
              <a:avLst/>
            </a:prstGeom>
            <a:solidFill>
              <a:srgbClr val="553F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 flipH="1">
              <a:off x="-13674" y="4763"/>
              <a:ext cx="12192000" cy="684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/>
            <p:nvPr userDrawn="1"/>
          </p:nvSpPr>
          <p:spPr bwMode="auto">
            <a:xfrm flipH="1">
              <a:off x="-13674" y="4763"/>
              <a:ext cx="12192000" cy="6848475"/>
            </a:xfrm>
            <a:custGeom>
              <a:avLst/>
              <a:gdLst>
                <a:gd name="T0" fmla="*/ 0 w 7680"/>
                <a:gd name="T1" fmla="*/ 4314 h 4314"/>
                <a:gd name="T2" fmla="*/ 1441 w 7680"/>
                <a:gd name="T3" fmla="*/ 4314 h 4314"/>
                <a:gd name="T4" fmla="*/ 7680 w 7680"/>
                <a:gd name="T5" fmla="*/ 2973 h 4314"/>
                <a:gd name="T6" fmla="*/ 7680 w 7680"/>
                <a:gd name="T7" fmla="*/ 0 h 4314"/>
                <a:gd name="T8" fmla="*/ 4208 w 7680"/>
                <a:gd name="T9" fmla="*/ 0 h 4314"/>
                <a:gd name="T10" fmla="*/ 0 w 7680"/>
                <a:gd name="T11" fmla="*/ 905 h 4314"/>
                <a:gd name="T12" fmla="*/ 0 w 7680"/>
                <a:gd name="T13" fmla="*/ 4314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0" h="4314">
                  <a:moveTo>
                    <a:pt x="0" y="4314"/>
                  </a:moveTo>
                  <a:lnTo>
                    <a:pt x="1441" y="4314"/>
                  </a:lnTo>
                  <a:lnTo>
                    <a:pt x="7680" y="2973"/>
                  </a:lnTo>
                  <a:lnTo>
                    <a:pt x="7680" y="0"/>
                  </a:lnTo>
                  <a:lnTo>
                    <a:pt x="4208" y="0"/>
                  </a:lnTo>
                  <a:lnTo>
                    <a:pt x="0" y="905"/>
                  </a:lnTo>
                  <a:lnTo>
                    <a:pt x="0" y="4314"/>
                  </a:lnTo>
                  <a:close/>
                </a:path>
              </a:pathLst>
            </a:custGeom>
            <a:gradFill>
              <a:gsLst>
                <a:gs pos="97664">
                  <a:srgbClr val="2DD7F8"/>
                </a:gs>
                <a:gs pos="49000">
                  <a:srgbClr val="38ACF8"/>
                </a:gs>
                <a:gs pos="0">
                  <a:srgbClr val="553FFA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/>
            <p:cNvSpPr/>
            <p:nvPr userDrawn="1"/>
          </p:nvSpPr>
          <p:spPr bwMode="auto">
            <a:xfrm flipH="1">
              <a:off x="-13675" y="1577976"/>
              <a:ext cx="3208338" cy="2640013"/>
            </a:xfrm>
            <a:custGeom>
              <a:avLst/>
              <a:gdLst>
                <a:gd name="T0" fmla="*/ 2021 w 2021"/>
                <a:gd name="T1" fmla="*/ 0 h 1663"/>
                <a:gd name="T2" fmla="*/ 0 w 2021"/>
                <a:gd name="T3" fmla="*/ 456 h 1663"/>
                <a:gd name="T4" fmla="*/ 0 w 2021"/>
                <a:gd name="T5" fmla="*/ 1663 h 1663"/>
                <a:gd name="T6" fmla="*/ 2021 w 2021"/>
                <a:gd name="T7" fmla="*/ 1207 h 1663"/>
                <a:gd name="T8" fmla="*/ 2021 w 2021"/>
                <a:gd name="T9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1" h="1663">
                  <a:moveTo>
                    <a:pt x="2021" y="0"/>
                  </a:moveTo>
                  <a:lnTo>
                    <a:pt x="0" y="456"/>
                  </a:lnTo>
                  <a:lnTo>
                    <a:pt x="0" y="1663"/>
                  </a:lnTo>
                  <a:lnTo>
                    <a:pt x="2021" y="1207"/>
                  </a:lnTo>
                  <a:lnTo>
                    <a:pt x="2021" y="0"/>
                  </a:lnTo>
                  <a:close/>
                </a:path>
              </a:pathLst>
            </a:custGeom>
            <a:gradFill>
              <a:gsLst>
                <a:gs pos="0">
                  <a:srgbClr val="91F6D6">
                    <a:lumMod val="60000"/>
                    <a:lumOff val="40000"/>
                    <a:alpha val="60000"/>
                  </a:srgbClr>
                </a:gs>
                <a:gs pos="98000">
                  <a:srgbClr val="2DD7F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/>
            <p:cNvSpPr/>
            <p:nvPr userDrawn="1"/>
          </p:nvSpPr>
          <p:spPr bwMode="auto">
            <a:xfrm flipH="1">
              <a:off x="-13675" y="1577976"/>
              <a:ext cx="3208338" cy="2640013"/>
            </a:xfrm>
            <a:custGeom>
              <a:avLst/>
              <a:gdLst>
                <a:gd name="T0" fmla="*/ 2021 w 2021"/>
                <a:gd name="T1" fmla="*/ 0 h 1663"/>
                <a:gd name="T2" fmla="*/ 0 w 2021"/>
                <a:gd name="T3" fmla="*/ 456 h 1663"/>
                <a:gd name="T4" fmla="*/ 0 w 2021"/>
                <a:gd name="T5" fmla="*/ 1663 h 1663"/>
                <a:gd name="T6" fmla="*/ 2021 w 2021"/>
                <a:gd name="T7" fmla="*/ 1207 h 1663"/>
                <a:gd name="T8" fmla="*/ 2021 w 2021"/>
                <a:gd name="T9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1" h="1663">
                  <a:moveTo>
                    <a:pt x="2021" y="0"/>
                  </a:moveTo>
                  <a:lnTo>
                    <a:pt x="0" y="456"/>
                  </a:lnTo>
                  <a:lnTo>
                    <a:pt x="0" y="1663"/>
                  </a:lnTo>
                  <a:lnTo>
                    <a:pt x="2021" y="1207"/>
                  </a:lnTo>
                  <a:lnTo>
                    <a:pt x="2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/>
            <p:nvPr userDrawn="1"/>
          </p:nvSpPr>
          <p:spPr bwMode="auto">
            <a:xfrm flipH="1">
              <a:off x="-13674" y="2620963"/>
              <a:ext cx="4686300" cy="2921000"/>
            </a:xfrm>
            <a:custGeom>
              <a:avLst/>
              <a:gdLst>
                <a:gd name="T0" fmla="*/ 2952 w 2952"/>
                <a:gd name="T1" fmla="*/ 0 h 1840"/>
                <a:gd name="T2" fmla="*/ 0 w 2952"/>
                <a:gd name="T3" fmla="*/ 633 h 1840"/>
                <a:gd name="T4" fmla="*/ 0 w 2952"/>
                <a:gd name="T5" fmla="*/ 1840 h 1840"/>
                <a:gd name="T6" fmla="*/ 2952 w 2952"/>
                <a:gd name="T7" fmla="*/ 1207 h 1840"/>
                <a:gd name="T8" fmla="*/ 2952 w 2952"/>
                <a:gd name="T9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2" h="1840">
                  <a:moveTo>
                    <a:pt x="2952" y="0"/>
                  </a:moveTo>
                  <a:lnTo>
                    <a:pt x="0" y="633"/>
                  </a:lnTo>
                  <a:lnTo>
                    <a:pt x="0" y="1840"/>
                  </a:lnTo>
                  <a:lnTo>
                    <a:pt x="2952" y="1207"/>
                  </a:lnTo>
                  <a:lnTo>
                    <a:pt x="2952" y="0"/>
                  </a:lnTo>
                  <a:close/>
                </a:path>
              </a:pathLst>
            </a:custGeom>
            <a:gradFill>
              <a:gsLst>
                <a:gs pos="100000">
                  <a:srgbClr val="91F6D6"/>
                </a:gs>
                <a:gs pos="0">
                  <a:srgbClr val="2DD7F8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/>
            <p:nvPr userDrawn="1"/>
          </p:nvSpPr>
          <p:spPr bwMode="auto">
            <a:xfrm flipH="1">
              <a:off x="-13674" y="2620963"/>
              <a:ext cx="4686300" cy="2921000"/>
            </a:xfrm>
            <a:custGeom>
              <a:avLst/>
              <a:gdLst>
                <a:gd name="T0" fmla="*/ 2952 w 2952"/>
                <a:gd name="T1" fmla="*/ 0 h 1840"/>
                <a:gd name="T2" fmla="*/ 0 w 2952"/>
                <a:gd name="T3" fmla="*/ 633 h 1840"/>
                <a:gd name="T4" fmla="*/ 0 w 2952"/>
                <a:gd name="T5" fmla="*/ 1840 h 1840"/>
                <a:gd name="T6" fmla="*/ 2952 w 2952"/>
                <a:gd name="T7" fmla="*/ 1207 h 1840"/>
                <a:gd name="T8" fmla="*/ 2952 w 2952"/>
                <a:gd name="T9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2" h="1840">
                  <a:moveTo>
                    <a:pt x="2952" y="0"/>
                  </a:moveTo>
                  <a:lnTo>
                    <a:pt x="0" y="633"/>
                  </a:lnTo>
                  <a:lnTo>
                    <a:pt x="0" y="1840"/>
                  </a:lnTo>
                  <a:lnTo>
                    <a:pt x="2952" y="1207"/>
                  </a:lnTo>
                  <a:lnTo>
                    <a:pt x="29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/>
            <p:nvPr userDrawn="1"/>
          </p:nvSpPr>
          <p:spPr bwMode="auto">
            <a:xfrm flipH="1">
              <a:off x="-13674" y="4343401"/>
              <a:ext cx="11401425" cy="2509838"/>
            </a:xfrm>
            <a:custGeom>
              <a:avLst/>
              <a:gdLst>
                <a:gd name="T0" fmla="*/ 7182 w 7182"/>
                <a:gd name="T1" fmla="*/ 1581 h 1581"/>
                <a:gd name="T2" fmla="*/ 0 w 7182"/>
                <a:gd name="T3" fmla="*/ 1581 h 1581"/>
                <a:gd name="T4" fmla="*/ 7182 w 7182"/>
                <a:gd name="T5" fmla="*/ 0 h 1581"/>
                <a:gd name="T6" fmla="*/ 7182 w 7182"/>
                <a:gd name="T7" fmla="*/ 158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2" h="1581">
                  <a:moveTo>
                    <a:pt x="7182" y="1581"/>
                  </a:moveTo>
                  <a:lnTo>
                    <a:pt x="0" y="1581"/>
                  </a:lnTo>
                  <a:lnTo>
                    <a:pt x="7182" y="0"/>
                  </a:lnTo>
                  <a:lnTo>
                    <a:pt x="7182" y="15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435"/>
            <p:cNvSpPr/>
            <p:nvPr userDrawn="1"/>
          </p:nvSpPr>
          <p:spPr bwMode="auto">
            <a:xfrm flipH="1">
              <a:off x="7781926" y="4708584"/>
              <a:ext cx="4410075" cy="2146299"/>
            </a:xfrm>
            <a:custGeom>
              <a:avLst/>
              <a:gdLst>
                <a:gd name="T0" fmla="*/ 0 w 2778"/>
                <a:gd name="T1" fmla="*/ 1352 h 1352"/>
                <a:gd name="T2" fmla="*/ 1354 w 2778"/>
                <a:gd name="T3" fmla="*/ 1352 h 1352"/>
                <a:gd name="T4" fmla="*/ 2778 w 2778"/>
                <a:gd name="T5" fmla="*/ 1045 h 1352"/>
                <a:gd name="T6" fmla="*/ 2778 w 2778"/>
                <a:gd name="T7" fmla="*/ 0 h 1352"/>
                <a:gd name="T8" fmla="*/ 0 w 2778"/>
                <a:gd name="T9" fmla="*/ 597 h 1352"/>
                <a:gd name="T10" fmla="*/ 0 w 2778"/>
                <a:gd name="T11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8" h="1352">
                  <a:moveTo>
                    <a:pt x="0" y="1352"/>
                  </a:moveTo>
                  <a:lnTo>
                    <a:pt x="1354" y="1352"/>
                  </a:lnTo>
                  <a:lnTo>
                    <a:pt x="2778" y="1045"/>
                  </a:lnTo>
                  <a:lnTo>
                    <a:pt x="2778" y="0"/>
                  </a:lnTo>
                  <a:lnTo>
                    <a:pt x="0" y="597"/>
                  </a:lnTo>
                  <a:lnTo>
                    <a:pt x="0" y="1352"/>
                  </a:lnTo>
                  <a:close/>
                </a:path>
              </a:pathLst>
            </a:custGeom>
            <a:gradFill>
              <a:gsLst>
                <a:gs pos="97664">
                  <a:srgbClr val="38ACF8">
                    <a:alpha val="30000"/>
                  </a:srgbClr>
                </a:gs>
                <a:gs pos="0">
                  <a:srgbClr val="38ACF8">
                    <a:lumMod val="75000"/>
                    <a:alpha val="5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4642294"/>
            <a:ext cx="12192000" cy="2215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 descr="C:\Users\Administrator\Desktop\1014校徽标准字组合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5741695"/>
            <a:ext cx="3600000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诊改模板\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7164"/>
            <a:ext cx="10972800" cy="86047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20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132857" y="80052"/>
            <a:ext cx="3926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pc="600" dirty="0" smtClean="0"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</a:rPr>
              <a:t>诊改工作开展的基础</a:t>
            </a:r>
            <a:endParaRPr lang="zh-CN" altLang="en-US" b="1" spc="600" dirty="0"/>
          </a:p>
        </p:txBody>
      </p:sp>
      <p:pic>
        <p:nvPicPr>
          <p:cNvPr id="11" name="Picture 2" descr="C:\Users\Administrator\Desktop\1014校徽标准字组合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/>
          <a:stretch>
            <a:fillRect/>
          </a:stretch>
        </p:blipFill>
        <p:spPr bwMode="auto">
          <a:xfrm>
            <a:off x="9412570" y="5946817"/>
            <a:ext cx="2509334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第二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诊改模板\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7164"/>
            <a:ext cx="10972800" cy="86047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20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745273" y="80052"/>
            <a:ext cx="270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pc="600" dirty="0">
                <a:gradFill flip="none"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</a:rPr>
              <a:t>诊改工作情况</a:t>
            </a:r>
            <a:endParaRPr lang="zh-CN" altLang="en-US" b="1" spc="600" dirty="0"/>
          </a:p>
        </p:txBody>
      </p:sp>
      <p:pic>
        <p:nvPicPr>
          <p:cNvPr id="9" name="Picture 2" descr="C:\Users\Administrator\Desktop\1014校徽标准字组合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/>
          <a:stretch>
            <a:fillRect/>
          </a:stretch>
        </p:blipFill>
        <p:spPr bwMode="auto">
          <a:xfrm>
            <a:off x="9412570" y="5946817"/>
            <a:ext cx="2509334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诊改模板\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7164"/>
            <a:ext cx="10972800" cy="86047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 sz="320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2" descr="C:\Users\Administrator\Desktop\1014校徽标准字组合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/>
          <a:stretch>
            <a:fillRect/>
          </a:stretch>
        </p:blipFill>
        <p:spPr bwMode="auto">
          <a:xfrm>
            <a:off x="9412570" y="5946817"/>
            <a:ext cx="2509334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诊改模板\bg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1"/>
          <a:stretch>
            <a:fillRect/>
          </a:stretch>
        </p:blipFill>
        <p:spPr bwMode="auto">
          <a:xfrm>
            <a:off x="-11113" y="-5956"/>
            <a:ext cx="12203113" cy="7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014校徽标准字组合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/>
          <a:stretch>
            <a:fillRect/>
          </a:stretch>
        </p:blipFill>
        <p:spPr bwMode="auto">
          <a:xfrm>
            <a:off x="9183970" y="-179662"/>
            <a:ext cx="2509334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93450" y="15948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学校基本情况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A5B0-6CEF-420C-B35F-72D5D8A10937}" type="datetimeFigureOut">
              <a:rPr lang="zh-CN" altLang="en-US" smtClean="0"/>
              <a:t>2019/4/25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6375-650B-4291-86EA-6D9D153BE6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组合 455"/>
          <p:cNvGrpSpPr/>
          <p:nvPr/>
        </p:nvGrpSpPr>
        <p:grpSpPr>
          <a:xfrm>
            <a:off x="-3954" y="2793576"/>
            <a:ext cx="25341310" cy="3137073"/>
            <a:chOff x="-3954" y="2374476"/>
            <a:chExt cx="25341310" cy="3137073"/>
          </a:xfrm>
        </p:grpSpPr>
        <p:grpSp>
          <p:nvGrpSpPr>
            <p:cNvPr id="457" name="组合 456"/>
            <p:cNvGrpSpPr/>
            <p:nvPr/>
          </p:nvGrpSpPr>
          <p:grpSpPr>
            <a:xfrm>
              <a:off x="-3954" y="2374476"/>
              <a:ext cx="12670655" cy="3137073"/>
              <a:chOff x="-87306" y="982194"/>
              <a:chExt cx="18519006" cy="4585041"/>
            </a:xfrm>
          </p:grpSpPr>
          <p:pic>
            <p:nvPicPr>
              <p:cNvPr id="462" name="图片 4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7306" y="982194"/>
                <a:ext cx="6977652" cy="4585041"/>
              </a:xfrm>
              <a:prstGeom prst="rect">
                <a:avLst/>
              </a:prstGeom>
            </p:spPr>
          </p:pic>
          <p:pic>
            <p:nvPicPr>
              <p:cNvPr id="463" name="Picture 3" descr="F:\创文明高校\上交申报及汇报\所用素材\文明高校PPT所需相片\4-1\文化石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10"/>
              <a:stretch>
                <a:fillRect/>
              </a:stretch>
            </p:blipFill>
            <p:spPr bwMode="auto">
              <a:xfrm>
                <a:off x="6890346" y="982194"/>
                <a:ext cx="4651007" cy="456332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图片 46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1352" y="982194"/>
                <a:ext cx="6890348" cy="4577702"/>
              </a:xfrm>
              <a:prstGeom prst="rect">
                <a:avLst/>
              </a:prstGeom>
            </p:spPr>
          </p:pic>
        </p:grpSp>
        <p:grpSp>
          <p:nvGrpSpPr>
            <p:cNvPr id="458" name="组合 457"/>
            <p:cNvGrpSpPr/>
            <p:nvPr/>
          </p:nvGrpSpPr>
          <p:grpSpPr>
            <a:xfrm>
              <a:off x="12666701" y="2374476"/>
              <a:ext cx="12670655" cy="3137073"/>
              <a:chOff x="-87306" y="982194"/>
              <a:chExt cx="18519006" cy="4585041"/>
            </a:xfrm>
          </p:grpSpPr>
          <p:pic>
            <p:nvPicPr>
              <p:cNvPr id="459" name="图片 4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7306" y="982194"/>
                <a:ext cx="6977652" cy="4585041"/>
              </a:xfrm>
              <a:prstGeom prst="rect">
                <a:avLst/>
              </a:prstGeom>
            </p:spPr>
          </p:pic>
          <p:pic>
            <p:nvPicPr>
              <p:cNvPr id="460" name="Picture 3" descr="F:\创文明高校\上交申报及汇报\所用素材\文明高校PPT所需相片\4-1\文化石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10"/>
              <a:stretch>
                <a:fillRect/>
              </a:stretch>
            </p:blipFill>
            <p:spPr bwMode="auto">
              <a:xfrm>
                <a:off x="6890346" y="982194"/>
                <a:ext cx="4651007" cy="4563320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图片 46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1352" y="982194"/>
                <a:ext cx="6890348" cy="4577702"/>
              </a:xfrm>
              <a:prstGeom prst="rect">
                <a:avLst/>
              </a:prstGeom>
            </p:spPr>
          </p:pic>
        </p:grpSp>
      </p:grpSp>
      <p:pic>
        <p:nvPicPr>
          <p:cNvPr id="2051" name="Picture 3" descr="C:\Users\Administrator\Desktop\bg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6"/>
          <a:stretch>
            <a:fillRect/>
          </a:stretch>
        </p:blipFill>
        <p:spPr bwMode="auto">
          <a:xfrm>
            <a:off x="-11113" y="1894705"/>
            <a:ext cx="12203113" cy="42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" name="组合 2057"/>
          <p:cNvGrpSpPr/>
          <p:nvPr/>
        </p:nvGrpSpPr>
        <p:grpSpPr>
          <a:xfrm>
            <a:off x="-1" y="148900"/>
            <a:ext cx="12192002" cy="3143541"/>
            <a:chOff x="-1" y="148900"/>
            <a:chExt cx="12192002" cy="3143541"/>
          </a:xfrm>
        </p:grpSpPr>
        <p:sp>
          <p:nvSpPr>
            <p:cNvPr id="18" name="椭圆 17"/>
            <p:cNvSpPr/>
            <p:nvPr/>
          </p:nvSpPr>
          <p:spPr>
            <a:xfrm>
              <a:off x="-1" y="1788112"/>
              <a:ext cx="12192002" cy="1504329"/>
            </a:xfrm>
            <a:custGeom>
              <a:avLst/>
              <a:gdLst/>
              <a:ahLst/>
              <a:cxnLst/>
              <a:rect l="l" t="t" r="r" b="b"/>
              <a:pathLst>
                <a:path w="12192002" h="1504329">
                  <a:moveTo>
                    <a:pt x="0" y="0"/>
                  </a:moveTo>
                  <a:lnTo>
                    <a:pt x="12192001" y="0"/>
                  </a:lnTo>
                  <a:lnTo>
                    <a:pt x="12192001" y="963171"/>
                  </a:lnTo>
                  <a:cubicBezTo>
                    <a:pt x="12192002" y="963173"/>
                    <a:pt x="12192002" y="963174"/>
                    <a:pt x="12192002" y="963175"/>
                  </a:cubicBezTo>
                  <a:lnTo>
                    <a:pt x="12192001" y="963179"/>
                  </a:lnTo>
                  <a:lnTo>
                    <a:pt x="12192001" y="964776"/>
                  </a:lnTo>
                  <a:lnTo>
                    <a:pt x="12191546" y="964776"/>
                  </a:lnTo>
                  <a:cubicBezTo>
                    <a:pt x="12182164" y="1262919"/>
                    <a:pt x="9456662" y="1504329"/>
                    <a:pt x="6096001" y="1504329"/>
                  </a:cubicBezTo>
                  <a:cubicBezTo>
                    <a:pt x="2735340" y="1504329"/>
                    <a:pt x="9838" y="1262919"/>
                    <a:pt x="456" y="964776"/>
                  </a:cubicBezTo>
                  <a:lnTo>
                    <a:pt x="0" y="964776"/>
                  </a:lnTo>
                  <a:lnTo>
                    <a:pt x="0" y="96317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57" name="组合 2056"/>
            <p:cNvGrpSpPr/>
            <p:nvPr/>
          </p:nvGrpSpPr>
          <p:grpSpPr>
            <a:xfrm>
              <a:off x="0" y="148900"/>
              <a:ext cx="12192001" cy="3002673"/>
              <a:chOff x="0" y="148900"/>
              <a:chExt cx="12192001" cy="3002673"/>
            </a:xfrm>
          </p:grpSpPr>
          <p:sp>
            <p:nvSpPr>
              <p:cNvPr id="2048" name="矩形 2047"/>
              <p:cNvSpPr/>
              <p:nvPr/>
            </p:nvSpPr>
            <p:spPr>
              <a:xfrm>
                <a:off x="0" y="148900"/>
                <a:ext cx="12192001" cy="2389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椭圆 490"/>
              <p:cNvSpPr/>
              <p:nvPr/>
            </p:nvSpPr>
            <p:spPr>
              <a:xfrm>
                <a:off x="0" y="1974525"/>
                <a:ext cx="12192001" cy="11770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TextBox 10"/>
          <p:cNvSpPr txBox="1"/>
          <p:nvPr/>
        </p:nvSpPr>
        <p:spPr>
          <a:xfrm>
            <a:off x="5083534" y="4364443"/>
            <a:ext cx="1907540" cy="372110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r>
              <a:rPr lang="zh-CN" altLang="en-US" sz="2000" b="1" cap="all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zh-CN" altLang="en-US" sz="2000" b="1" cap="all" dirty="0" smtClean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：陈罗湘 </a:t>
            </a:r>
            <a:endParaRPr lang="zh-CN" altLang="en-US" sz="2000" b="1" cap="all" dirty="0">
              <a:solidFill>
                <a:schemeClr val="bg1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istrator\Desktop\1014校徽标准字组合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" y="148900"/>
            <a:ext cx="3600000" cy="10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0" name="组合 2059"/>
          <p:cNvGrpSpPr/>
          <p:nvPr/>
        </p:nvGrpSpPr>
        <p:grpSpPr>
          <a:xfrm>
            <a:off x="-609600" y="5262047"/>
            <a:ext cx="13411201" cy="1595952"/>
            <a:chOff x="-609600" y="5387890"/>
            <a:chExt cx="13411201" cy="935252"/>
          </a:xfrm>
        </p:grpSpPr>
        <p:sp>
          <p:nvSpPr>
            <p:cNvPr id="23" name="椭圆 22"/>
            <p:cNvSpPr/>
            <p:nvPr/>
          </p:nvSpPr>
          <p:spPr>
            <a:xfrm>
              <a:off x="-609600" y="5387890"/>
              <a:ext cx="13411201" cy="7940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38100" dir="16200000" sx="103000" sy="103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609600" y="5801276"/>
              <a:ext cx="13411200" cy="52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42813" y="5635987"/>
            <a:ext cx="3808125" cy="687401"/>
            <a:chOff x="4142813" y="5635987"/>
            <a:chExt cx="3808125" cy="687401"/>
          </a:xfrm>
        </p:grpSpPr>
        <p:sp>
          <p:nvSpPr>
            <p:cNvPr id="500" name="TextBox 10"/>
            <p:cNvSpPr txBox="1"/>
            <p:nvPr/>
          </p:nvSpPr>
          <p:spPr>
            <a:xfrm>
              <a:off x="5981183" y="5980730"/>
              <a:ext cx="131383" cy="342658"/>
            </a:xfrm>
            <a:prstGeom prst="rect">
              <a:avLst/>
            </a:prstGeom>
            <a:noFill/>
          </p:spPr>
          <p:txBody>
            <a:bodyPr wrap="none" lIns="65024" tIns="32512" rIns="65024" bIns="32512">
              <a:spAutoFit/>
            </a:bodyPr>
            <a:lstStyle/>
            <a:p>
              <a:pPr algn="ctr"/>
              <a:endParaRPr lang="zh-CN" altLang="en-US" b="1" cap="all" dirty="0">
                <a:solidFill>
                  <a:srgbClr val="0070C0"/>
                </a:solidFill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1" name="TextBox 1"/>
            <p:cNvSpPr txBox="1"/>
            <p:nvPr/>
          </p:nvSpPr>
          <p:spPr>
            <a:xfrm>
              <a:off x="4142813" y="5635987"/>
              <a:ext cx="380812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cap="all" dirty="0" smtClean="0">
                  <a:solidFill>
                    <a:srgbClr val="0070C0"/>
                  </a:solidFill>
                  <a:latin typeface="微软雅黑" panose="020B0503020204020204" pitchFamily="34" charset="-122"/>
                  <a:cs typeface="Arial" panose="020B0604020202020204" pitchFamily="34" charset="0"/>
                </a:rPr>
                <a:t>2019.4</a:t>
              </a:r>
              <a:endParaRPr lang="zh-CN" altLang="en-US" b="1" cap="all" dirty="0">
                <a:solidFill>
                  <a:srgbClr val="0070C0"/>
                </a:solidFill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2192001" y="0"/>
            <a:ext cx="8763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600200" y="0"/>
            <a:ext cx="1589087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23177" y="1616311"/>
            <a:ext cx="10345645" cy="7683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领会文件  精心做好经费预算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773545" y="510540"/>
            <a:ext cx="4726940" cy="41656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675 0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二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经费预算要求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 smtClean="0"/>
              <a:t>符合原则：</a:t>
            </a:r>
            <a:r>
              <a:rPr lang="zh-CN" altLang="en-US" sz="2400" b="0" dirty="0" smtClean="0"/>
              <a:t>政策相符性、目标相关性、经济合理性</a:t>
            </a:r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609600" y="2318385"/>
            <a:ext cx="10454005" cy="8788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政策相符性</a:t>
            </a:r>
            <a:r>
              <a:rPr lang="en-US" altLang="zh-CN" sz="3200" dirty="0" smtClean="0">
                <a:sym typeface="+mn-ea"/>
              </a:rPr>
              <a:t>---</a:t>
            </a:r>
            <a:r>
              <a:rPr lang="zh-CN" altLang="en-US" sz="3200" dirty="0" smtClean="0">
                <a:sym typeface="+mn-ea"/>
              </a:rPr>
              <a:t>符合相关政策文件。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10235" y="4751705"/>
            <a:ext cx="10453370" cy="9385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经济合理性</a:t>
            </a:r>
            <a:r>
              <a:rPr lang="en-US" altLang="zh-CN" sz="3200" dirty="0" smtClean="0">
                <a:sym typeface="+mn-ea"/>
              </a:rPr>
              <a:t>---</a:t>
            </a:r>
            <a:r>
              <a:rPr lang="zh-CN" altLang="en-US" sz="3200" dirty="0" smtClean="0">
                <a:sym typeface="+mn-ea"/>
              </a:rPr>
              <a:t>列支项目费用开支合理。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9600" y="3538855"/>
            <a:ext cx="10454005" cy="8629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目标相关性</a:t>
            </a:r>
            <a:r>
              <a:rPr lang="en-US" altLang="zh-CN" sz="3200" dirty="0" smtClean="0">
                <a:sym typeface="+mn-ea"/>
              </a:rPr>
              <a:t>---</a:t>
            </a:r>
            <a:r>
              <a:rPr lang="zh-CN" altLang="en-US" sz="3200" dirty="0" smtClean="0">
                <a:sym typeface="+mn-ea"/>
              </a:rPr>
              <a:t>列支项目与课题研究工作相关</a:t>
            </a:r>
            <a:r>
              <a:rPr lang="zh-CN" altLang="en-US" sz="3200" b="0" dirty="0" smtClean="0"/>
              <a:t>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二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经费预算要求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609600" y="2296795"/>
            <a:ext cx="9006205" cy="5867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上级科研经费管理文件、财务管理文件。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9600" y="3157220"/>
            <a:ext cx="7616190" cy="5429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b="0" dirty="0" smtClean="0"/>
              <a:t>学校</a:t>
            </a:r>
            <a:r>
              <a:rPr lang="zh-CN" altLang="en-US" sz="3200" dirty="0" smtClean="0">
                <a:sym typeface="+mn-ea"/>
              </a:rPr>
              <a:t>科研</a:t>
            </a:r>
            <a:r>
              <a:rPr lang="zh-CN" altLang="en-US" sz="3200" b="0" dirty="0" smtClean="0"/>
              <a:t>经费管理</a:t>
            </a:r>
            <a:r>
              <a:rPr lang="zh-CN" altLang="en-US" sz="3200" dirty="0" smtClean="0">
                <a:sym typeface="+mn-ea"/>
              </a:rPr>
              <a:t>、财务管理</a:t>
            </a:r>
            <a:r>
              <a:rPr lang="zh-CN" altLang="en-US" sz="3200" b="0" dirty="0" smtClean="0"/>
              <a:t>文件。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840105" y="3886200"/>
          <a:ext cx="9818370" cy="2115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3060"/>
                <a:gridCol w="1845310"/>
              </a:tblGrid>
              <a:tr h="319405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文件名称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文件号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2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《湘潭医卫职业技术学院科研课题经费管理办法（试行）》</a:t>
                      </a:r>
                      <a:endParaRPr lang="en-US" altLang="en-US" sz="2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校党发〔2017〕61号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2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《湘潭医卫职业技术学院科研课题资金开支与报销细则》</a:t>
                      </a:r>
                      <a:endParaRPr lang="en-US" altLang="en-US" sz="2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2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《湘潭医卫职业技术学院预算管理办法》</a:t>
                      </a:r>
                      <a:endParaRPr lang="en-US" altLang="en-US" sz="2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校发[2015]10号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2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《湘潭医卫职业技术学院财务管理办法》</a:t>
                      </a:r>
                      <a:endParaRPr lang="en-US" altLang="en-US" sz="2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校发[2015[11号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20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《湘潭医卫职业技术学院差旅费管理办法》</a:t>
                      </a:r>
                      <a:endParaRPr lang="en-US" altLang="en-US" sz="20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10000"/>
                        </a:lnSpc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校发[2017]7 号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30835" y="1654810"/>
            <a:ext cx="3427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806450" algn="l"/>
            <a:r>
              <a:rPr lang="zh-CN" altLang="en-US" sz="3200" dirty="0" smtClean="0">
                <a:sym typeface="+mn-ea"/>
              </a:rPr>
              <a:t>符合文件要求</a:t>
            </a:r>
            <a:endParaRPr kumimoji="0" lang="zh-CN" altLang="en-US" sz="3200" b="0" i="0" u="none" strike="noStrike" cap="none" spc="0" normalizeH="0" baseline="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二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经费预算要求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 smtClean="0"/>
              <a:t>符合程序：</a:t>
            </a:r>
            <a:endParaRPr lang="zh-CN" altLang="en-US" sz="2400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8" name="圆角矩形 7"/>
          <p:cNvSpPr/>
          <p:nvPr/>
        </p:nvSpPr>
        <p:spPr>
          <a:xfrm>
            <a:off x="609600" y="2214245"/>
            <a:ext cx="10454005" cy="381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90000"/>
              </a:lnSpc>
            </a:pPr>
            <a:r>
              <a:rPr lang="zh-CN" altLang="en-US" sz="2800" dirty="0" smtClean="0">
                <a:sym typeface="+mn-ea"/>
              </a:rPr>
              <a:t>主持人（负责人）了解课题经费（经费余额）</a:t>
            </a:r>
            <a:r>
              <a:rPr lang="en-US" altLang="zh-CN" sz="2800" dirty="0" smtClean="0">
                <a:sym typeface="+mn-ea"/>
              </a:rPr>
              <a:t>--</a:t>
            </a:r>
            <a:r>
              <a:rPr lang="zh-CN" altLang="en-US" sz="2800" dirty="0" smtClean="0">
                <a:sym typeface="+mn-ea"/>
              </a:rPr>
              <a:t>按经费表（模版）进行经费预算（签字）</a:t>
            </a:r>
            <a:r>
              <a:rPr lang="en-US" altLang="zh-CN" sz="2800" dirty="0" smtClean="0">
                <a:sym typeface="+mn-ea"/>
              </a:rPr>
              <a:t>---</a:t>
            </a:r>
            <a:r>
              <a:rPr lang="zh-CN" altLang="en-US" sz="2800" dirty="0" smtClean="0">
                <a:sym typeface="+mn-ea"/>
              </a:rPr>
              <a:t>报科研处</a:t>
            </a:r>
            <a:r>
              <a:rPr lang="en-US" altLang="zh-CN" sz="2800" dirty="0" smtClean="0">
                <a:sym typeface="+mn-ea"/>
              </a:rPr>
              <a:t>---</a:t>
            </a:r>
            <a:r>
              <a:rPr lang="zh-CN" altLang="en-US" sz="2800" dirty="0" smtClean="0">
                <a:sym typeface="+mn-ea"/>
              </a:rPr>
              <a:t>科研处</a:t>
            </a:r>
            <a:r>
              <a:rPr lang="zh-CN" sz="2800" dirty="0" smtClean="0">
                <a:sym typeface="+mn-ea"/>
              </a:rPr>
              <a:t>、</a:t>
            </a:r>
            <a:r>
              <a:rPr lang="zh-CN" altLang="en-US" sz="2800" dirty="0" smtClean="0">
                <a:sym typeface="+mn-ea"/>
              </a:rPr>
              <a:t>计财处审核</a:t>
            </a:r>
            <a:r>
              <a:rPr lang="en-US" altLang="zh-CN" sz="2800" dirty="0" smtClean="0">
                <a:sym typeface="+mn-ea"/>
              </a:rPr>
              <a:t>---</a:t>
            </a:r>
            <a:r>
              <a:rPr lang="zh-CN" altLang="en-US" sz="2800" dirty="0" smtClean="0">
                <a:sym typeface="+mn-ea"/>
              </a:rPr>
              <a:t>返回主持人（负责人）</a:t>
            </a:r>
            <a:r>
              <a:rPr lang="en-US" altLang="zh-CN" sz="2800" dirty="0" smtClean="0">
                <a:sym typeface="+mn-ea"/>
              </a:rPr>
              <a:t>---</a:t>
            </a:r>
            <a:r>
              <a:rPr lang="zh-CN" altLang="en-US" sz="2800" dirty="0" smtClean="0">
                <a:sym typeface="+mn-ea"/>
              </a:rPr>
              <a:t>在科研管理系统填报预算</a:t>
            </a:r>
            <a:r>
              <a:rPr lang="en-US" altLang="zh-CN" sz="2800" dirty="0" smtClean="0">
                <a:sym typeface="+mn-ea"/>
              </a:rPr>
              <a:t>---</a:t>
            </a:r>
            <a:r>
              <a:rPr lang="zh-CN" altLang="en-US" sz="2800" dirty="0" smtClean="0">
                <a:sym typeface="+mn-ea"/>
              </a:rPr>
              <a:t>科研处在系统中审核通过。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dirty="0" smtClean="0">
                <a:sym typeface="+mn-ea"/>
              </a:rPr>
              <a:t>二</a:t>
            </a:r>
            <a:r>
              <a:rPr lang="en-US" altLang="zh-CN" dirty="0" smtClean="0">
                <a:sym typeface="+mn-ea"/>
              </a:rPr>
              <a:t>.</a:t>
            </a:r>
            <a:r>
              <a:rPr dirty="0">
                <a:sym typeface="+mn-ea"/>
              </a:rPr>
              <a:t>经费预算要求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 smtClean="0"/>
              <a:t>三种课题预算编制：</a:t>
            </a:r>
          </a:p>
          <a:p>
            <a:pPr indent="806450"/>
            <a:r>
              <a:rPr lang="en-US" altLang="zh-CN" dirty="0"/>
              <a:t>1</a:t>
            </a:r>
            <a:r>
              <a:rPr lang="zh-CN" altLang="en-US" dirty="0"/>
              <a:t>、纵向课题预算编制：</a:t>
            </a:r>
            <a:endParaRPr lang="zh-CN" altLang="en-US" b="0" dirty="0"/>
          </a:p>
          <a:p>
            <a:pPr indent="806450">
              <a:lnSpc>
                <a:spcPct val="180000"/>
              </a:lnSpc>
            </a:pPr>
            <a:r>
              <a:rPr lang="zh-CN" altLang="en-US" sz="2800" dirty="0"/>
              <a:t>收入预算</a:t>
            </a:r>
            <a:r>
              <a:rPr lang="zh-CN" altLang="en-US" sz="2800" b="0" dirty="0"/>
              <a:t>：立项部门资助经费、学校</a:t>
            </a:r>
            <a:r>
              <a:rPr lang="zh-CN" altLang="en-US" sz="2800" b="0" dirty="0">
                <a:sym typeface="+mn-ea"/>
              </a:rPr>
              <a:t>资助经费</a:t>
            </a:r>
            <a:r>
              <a:rPr lang="zh-CN" altLang="en-US" sz="2800" b="0" dirty="0"/>
              <a:t>、（自筹经费）。</a:t>
            </a:r>
          </a:p>
          <a:p>
            <a:pPr indent="806450">
              <a:lnSpc>
                <a:spcPct val="180000"/>
              </a:lnSpc>
            </a:pPr>
            <a:r>
              <a:rPr lang="zh-CN" altLang="en-US" sz="2800" dirty="0"/>
              <a:t>支出预算</a:t>
            </a:r>
            <a:r>
              <a:rPr lang="zh-CN" altLang="en-US" sz="2800" b="0" dirty="0"/>
              <a:t>：主要根据《湘潭医卫职业技术学院科研课题经费开支与报销细则》进行列支支出项目，并对各项支出的主要用途和测算理由作出说明。</a:t>
            </a:r>
          </a:p>
          <a:p>
            <a:pPr indent="806450"/>
            <a:endParaRPr lang="zh-CN" altLang="en-US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dirty="0" smtClean="0">
                <a:sym typeface="+mn-ea"/>
              </a:rPr>
              <a:t>二</a:t>
            </a:r>
            <a:r>
              <a:rPr lang="en-US" altLang="zh-CN" dirty="0" smtClean="0">
                <a:sym typeface="+mn-ea"/>
              </a:rPr>
              <a:t>.</a:t>
            </a:r>
            <a:r>
              <a:rPr dirty="0">
                <a:sym typeface="+mn-ea"/>
              </a:rPr>
              <a:t>经费预算要求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 smtClean="0"/>
              <a:t>三种课题预算编制：</a:t>
            </a:r>
          </a:p>
          <a:p>
            <a:pPr indent="806450"/>
            <a:r>
              <a:rPr lang="en-US" dirty="0"/>
              <a:t>2</a:t>
            </a:r>
            <a:r>
              <a:rPr lang="zh-CN" altLang="en-US" dirty="0"/>
              <a:t>、</a:t>
            </a:r>
            <a:r>
              <a:rPr dirty="0"/>
              <a:t>横向课题经费预算编制：</a:t>
            </a:r>
            <a:endParaRPr sz="2800" b="0" dirty="0"/>
          </a:p>
          <a:p>
            <a:pPr indent="806450"/>
            <a:r>
              <a:rPr sz="2800" b="0" dirty="0"/>
              <a:t>（1）委托单位合同确定</a:t>
            </a:r>
          </a:p>
          <a:p>
            <a:pPr indent="806450"/>
            <a:r>
              <a:rPr sz="2800" b="0" dirty="0"/>
              <a:t>（2）未合同明确的按纵向课题资金开支范围与规定执行</a:t>
            </a:r>
          </a:p>
          <a:p>
            <a:pPr indent="806450"/>
            <a:endParaRPr lang="en-US" sz="2800" b="0" dirty="0"/>
          </a:p>
          <a:p>
            <a:pPr indent="806450"/>
            <a:r>
              <a:rPr lang="en-US" dirty="0"/>
              <a:t>3</a:t>
            </a:r>
            <a:r>
              <a:rPr lang="zh-CN" altLang="en-US" dirty="0"/>
              <a:t>、</a:t>
            </a:r>
            <a:r>
              <a:rPr dirty="0"/>
              <a:t>校级课题经费预算：</a:t>
            </a:r>
            <a:endParaRPr b="0" dirty="0"/>
          </a:p>
          <a:p>
            <a:pPr indent="806450"/>
            <a:r>
              <a:rPr b="0" dirty="0"/>
              <a:t>  </a:t>
            </a:r>
            <a:r>
              <a:rPr sz="2800" b="0" dirty="0"/>
              <a:t>按纵向课题要求编制。</a:t>
            </a:r>
            <a:endParaRPr b="0" dirty="0"/>
          </a:p>
          <a:p>
            <a:pPr indent="806450"/>
            <a:endParaRPr lang="zh-CN" altLang="en-US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25600"/>
            <a:ext cx="109728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支出费用解读</a:t>
            </a:r>
          </a:p>
        </p:txBody>
      </p:sp>
      <p:sp>
        <p:nvSpPr>
          <p:cNvPr id="13" name="íṡļîḋé"/>
          <p:cNvSpPr/>
          <p:nvPr/>
        </p:nvSpPr>
        <p:spPr>
          <a:xfrm>
            <a:off x="5374178" y="3920472"/>
            <a:ext cx="1443643" cy="14436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Impact" panose="020B0806030902050204" pitchFamily="34" charset="0"/>
              </a:rPr>
              <a:t>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/>
              <a:t>纵向课题经费支出分类：</a:t>
            </a:r>
            <a:endParaRPr lang="zh-CN" altLang="en-US" sz="2800" b="0" dirty="0"/>
          </a:p>
          <a:p>
            <a:pPr indent="806450"/>
            <a:endParaRPr lang="zh-CN" altLang="en-US" sz="2800" b="0" dirty="0"/>
          </a:p>
        </p:txBody>
      </p:sp>
      <p:sp>
        <p:nvSpPr>
          <p:cNvPr id="7" name="圆角矩形 6"/>
          <p:cNvSpPr/>
          <p:nvPr/>
        </p:nvSpPr>
        <p:spPr>
          <a:xfrm>
            <a:off x="742950" y="2339340"/>
            <a:ext cx="10566400" cy="14827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30000"/>
              </a:lnSpc>
            </a:pPr>
            <a:r>
              <a:rPr lang="zh-CN" altLang="en-US" sz="3200" dirty="0">
                <a:sym typeface="+mn-ea"/>
              </a:rPr>
              <a:t>直接费：与课题研究直接相关的费用。</a:t>
            </a:r>
          </a:p>
          <a:p>
            <a:pPr indent="806450">
              <a:lnSpc>
                <a:spcPct val="130000"/>
              </a:lnSpc>
            </a:pPr>
            <a:r>
              <a:rPr lang="zh-CN" altLang="en-US" sz="3200" dirty="0">
                <a:sym typeface="+mn-ea"/>
              </a:rPr>
              <a:t>              自科</a:t>
            </a:r>
            <a:r>
              <a:rPr lang="en-US" altLang="zh-CN" sz="3200" dirty="0">
                <a:sym typeface="+mn-ea"/>
              </a:rPr>
              <a:t>9</a:t>
            </a:r>
            <a:r>
              <a:rPr lang="zh-CN" altLang="en-US" sz="3200" dirty="0">
                <a:sym typeface="+mn-ea"/>
              </a:rPr>
              <a:t>项、社科</a:t>
            </a:r>
            <a:r>
              <a:rPr lang="en-US" altLang="zh-CN" sz="3200" dirty="0">
                <a:sym typeface="+mn-ea"/>
              </a:rPr>
              <a:t>7</a:t>
            </a:r>
            <a:r>
              <a:rPr lang="zh-CN" altLang="en-US" sz="3200" dirty="0">
                <a:sym typeface="+mn-ea"/>
              </a:rPr>
              <a:t>项</a:t>
            </a:r>
            <a:endParaRPr lang="zh-CN" altLang="en-US" sz="3200" b="0" dirty="0" smtClean="0"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42950" y="4340225"/>
            <a:ext cx="10566400" cy="14954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30000"/>
              </a:lnSpc>
            </a:pPr>
            <a:r>
              <a:rPr lang="zh-CN" altLang="en-US" sz="3200" dirty="0">
                <a:sym typeface="+mn-ea"/>
              </a:rPr>
              <a:t>间接费：无法在直接费用中列支的相关费用。</a:t>
            </a:r>
          </a:p>
          <a:p>
            <a:pPr indent="806450">
              <a:lnSpc>
                <a:spcPct val="130000"/>
              </a:lnSpc>
            </a:pPr>
            <a:r>
              <a:rPr lang="zh-CN" altLang="en-US" sz="3200" dirty="0">
                <a:sym typeface="+mn-ea"/>
              </a:rPr>
              <a:t>              主要作为项目绩效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indent="806450"/>
            <a:r>
              <a:rPr lang="zh-CN" altLang="en-US" sz="2800" dirty="0">
                <a:sym typeface="+mn-ea"/>
              </a:rPr>
              <a:t>自然科学类</a:t>
            </a:r>
            <a:r>
              <a:rPr lang="zh-CN" altLang="en-US" dirty="0"/>
              <a:t>纵向课题：</a:t>
            </a:r>
            <a:endParaRPr lang="zh-CN" altLang="en-US" sz="2800" dirty="0"/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（1）设备费；                          </a:t>
            </a:r>
            <a:r>
              <a:rPr lang="zh-CN" altLang="en-US" sz="2800" b="0" dirty="0">
                <a:sym typeface="+mn-ea"/>
              </a:rPr>
              <a:t>（2）材料费；</a:t>
            </a:r>
            <a:endParaRPr lang="zh-CN" altLang="en-US" sz="2800" b="0" dirty="0"/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（3）测试化验加工费；            </a:t>
            </a:r>
            <a:r>
              <a:rPr lang="zh-CN" altLang="en-US" sz="2800" b="0" dirty="0">
                <a:sym typeface="+mn-ea"/>
              </a:rPr>
              <a:t>（4）燃料动力费；</a:t>
            </a:r>
            <a:endParaRPr lang="zh-CN" altLang="en-US" sz="2800" b="0" dirty="0"/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5</a:t>
            </a:r>
            <a:r>
              <a:rPr lang="zh-CN" altLang="en-US" sz="2800" b="0" dirty="0"/>
              <a:t>）差旅费/会议费/国际合作与交流费；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6</a:t>
            </a:r>
            <a:r>
              <a:rPr lang="zh-CN" altLang="en-US" sz="2800" b="0" dirty="0"/>
              <a:t>）出版/文献/信息传播/知识产权事务费；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（7）劳务费；                          （8）专家咨询费；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（9）其他支出；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sz="2800" dirty="0">
                <a:sym typeface="+mn-ea"/>
              </a:rPr>
              <a:t>人文社科</a:t>
            </a:r>
            <a:r>
              <a:rPr lang="zh-CN" altLang="en-US" dirty="0"/>
              <a:t>纵向课题：</a:t>
            </a:r>
            <a:endParaRPr lang="zh-CN" altLang="en-US" sz="2800" b="0" dirty="0"/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（1）设备费；                                     （2）材料费；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（3）差旅费/会议费/国际合作与交流费；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（4）资料费/数据采集费/印刷出版费；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（5）劳务费；                                     （6）专家咨询费；</a:t>
            </a:r>
          </a:p>
          <a:p>
            <a:pPr indent="806450">
              <a:lnSpc>
                <a:spcPct val="150000"/>
              </a:lnSpc>
            </a:pPr>
            <a:r>
              <a:rPr lang="zh-CN" altLang="en-US" sz="2800" b="0" dirty="0"/>
              <a:t>（7）其他支出。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en-US" altLang="zh-CN" b="0" dirty="0"/>
              <a:t>1</a:t>
            </a:r>
            <a:r>
              <a:rPr lang="zh-CN" altLang="en-US" b="0" dirty="0"/>
              <a:t>、设备费：</a:t>
            </a:r>
            <a:endParaRPr lang="zh-CN" altLang="en-US" sz="2800" b="0" dirty="0"/>
          </a:p>
          <a:p>
            <a:pPr indent="806450"/>
            <a:endParaRPr lang="zh-CN" altLang="en-US" sz="2800" b="0" dirty="0"/>
          </a:p>
        </p:txBody>
      </p:sp>
      <p:sp>
        <p:nvSpPr>
          <p:cNvPr id="7" name="圆角矩形 6"/>
          <p:cNvSpPr/>
          <p:nvPr/>
        </p:nvSpPr>
        <p:spPr>
          <a:xfrm>
            <a:off x="1090295" y="2298700"/>
            <a:ext cx="3320415" cy="5499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  <a:endParaRPr lang="zh-CN" altLang="en-US" sz="3200" b="0" dirty="0" smtClean="0"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0295" y="2952750"/>
            <a:ext cx="884936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>
              <a:lnSpc>
                <a:spcPct val="240000"/>
              </a:lnSpc>
            </a:pPr>
            <a:r>
              <a:rPr lang="zh-CN" sz="2400" b="1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>
                <a:ea typeface="宋体" panose="02010600030101010101" pitchFamily="2" charset="-122"/>
                <a:sym typeface="+mn-ea"/>
              </a:rPr>
              <a:t>1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）购置</a:t>
            </a:r>
            <a:r>
              <a:rPr lang="zh-CN" sz="2400" b="1">
                <a:ea typeface="宋体" panose="02010600030101010101" pitchFamily="2" charset="-122"/>
              </a:rPr>
              <a:t>必需的中小型仪器设备；（</a:t>
            </a:r>
            <a:r>
              <a:rPr lang="en-US" altLang="zh-CN" sz="2400" b="1">
                <a:ea typeface="宋体" panose="02010600030101010101" pitchFamily="2" charset="-122"/>
              </a:rPr>
              <a:t>2</a:t>
            </a:r>
            <a:r>
              <a:rPr lang="zh-CN" sz="2400" b="1">
                <a:ea typeface="宋体" panose="02010600030101010101" pitchFamily="2" charset="-122"/>
              </a:rPr>
              <a:t>）</a:t>
            </a:r>
            <a:r>
              <a:rPr lang="zh-CN" sz="2400" b="1">
                <a:ea typeface="宋体" panose="02010600030101010101" pitchFamily="2" charset="-122"/>
                <a:sym typeface="+mn-ea"/>
              </a:rPr>
              <a:t>购置商业软件</a:t>
            </a:r>
            <a:endParaRPr lang="zh-CN" sz="2400" b="1">
              <a:ea typeface="宋体" panose="02010600030101010101" pitchFamily="2" charset="-122"/>
            </a:endParaRPr>
          </a:p>
          <a:p>
            <a:pPr indent="355600">
              <a:lnSpc>
                <a:spcPct val="240000"/>
              </a:lnSpc>
            </a:pPr>
            <a:r>
              <a:rPr lang="zh-CN" sz="2400" b="1"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ea typeface="宋体" panose="02010600030101010101" pitchFamily="2" charset="-122"/>
              </a:rPr>
              <a:t>3</a:t>
            </a:r>
            <a:r>
              <a:rPr lang="zh-CN" sz="2400" b="1">
                <a:ea typeface="宋体" panose="02010600030101010101" pitchFamily="2" charset="-122"/>
              </a:rPr>
              <a:t>）研制非标专用设备仪器；       （</a:t>
            </a:r>
            <a:r>
              <a:rPr lang="en-US" altLang="zh-CN" sz="2400" b="1">
                <a:ea typeface="宋体" panose="02010600030101010101" pitchFamily="2" charset="-122"/>
              </a:rPr>
              <a:t>4</a:t>
            </a:r>
            <a:r>
              <a:rPr lang="zh-CN" sz="2400" b="1">
                <a:ea typeface="宋体" panose="02010600030101010101" pitchFamily="2" charset="-122"/>
              </a:rPr>
              <a:t>）现有仪器设备进行升级改造；    （</a:t>
            </a:r>
            <a:r>
              <a:rPr lang="en-US" altLang="zh-CN" sz="2400" b="1">
                <a:ea typeface="宋体" panose="02010600030101010101" pitchFamily="2" charset="-122"/>
              </a:rPr>
              <a:t>5</a:t>
            </a:r>
            <a:r>
              <a:rPr lang="zh-CN" sz="2400" b="1">
                <a:ea typeface="宋体" panose="02010600030101010101" pitchFamily="2" charset="-122"/>
              </a:rPr>
              <a:t>）租赁外单位仪器设备。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491" y="6192794"/>
            <a:ext cx="3860800" cy="365125"/>
          </a:xfrm>
        </p:spPr>
        <p:txBody>
          <a:bodyPr/>
          <a:lstStyle/>
          <a:p>
            <a:pPr algn="l"/>
            <a:r>
              <a:rPr lang="en-US" altLang="zh-CN" sz="1600" b="1" dirty="0" smtClean="0"/>
              <a:t>www.xtzy.com</a:t>
            </a:r>
            <a:endParaRPr lang="zh-CN" altLang="en-US" sz="1600" b="1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5141913" cy="496887"/>
          </a:xfrm>
        </p:spPr>
        <p:txBody>
          <a:bodyPr anchor="t">
            <a:noAutofit/>
          </a:bodyPr>
          <a:lstStyle/>
          <a:p>
            <a:r>
              <a:rPr lang="en-US" altLang="zh-CN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</a:rPr>
              <a:t/>
            </a:r>
            <a:br>
              <a:rPr lang="en-US" altLang="zh-CN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</a:rPr>
            </a:br>
            <a:endParaRPr lang="zh-CN" altLang="en-US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</a:endParaRPr>
          </a:p>
        </p:txBody>
      </p:sp>
      <p:grpSp>
        <p:nvGrpSpPr>
          <p:cNvPr id="26" name="íšḷïde"/>
          <p:cNvGrpSpPr/>
          <p:nvPr/>
        </p:nvGrpSpPr>
        <p:grpSpPr>
          <a:xfrm>
            <a:off x="-930109" y="1051361"/>
            <a:ext cx="2490640" cy="4778319"/>
            <a:chOff x="-930109" y="1051361"/>
            <a:chExt cx="2490640" cy="4778319"/>
          </a:xfrm>
        </p:grpSpPr>
        <p:sp>
          <p:nvSpPr>
            <p:cNvPr id="47" name="íś1îḍê"/>
            <p:cNvSpPr/>
            <p:nvPr/>
          </p:nvSpPr>
          <p:spPr bwMode="auto">
            <a:xfrm rot="13500000">
              <a:off x="-930105" y="3969472"/>
              <a:ext cx="1860208" cy="1860208"/>
            </a:xfrm>
            <a:custGeom>
              <a:avLst/>
              <a:gdLst>
                <a:gd name="connsiteX0" fmla="*/ 0 w 2304255"/>
                <a:gd name="connsiteY0" fmla="*/ 0 h 2304255"/>
                <a:gd name="connsiteX1" fmla="*/ 2304255 w 2304255"/>
                <a:gd name="connsiteY1" fmla="*/ 2304255 h 2304255"/>
                <a:gd name="connsiteX2" fmla="*/ 0 w 2304255"/>
                <a:gd name="connsiteY2" fmla="*/ 2304255 h 2304255"/>
                <a:gd name="connsiteX3" fmla="*/ 0 w 2304255"/>
                <a:gd name="connsiteY3" fmla="*/ 0 h 230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55" h="2304255">
                  <a:moveTo>
                    <a:pt x="0" y="0"/>
                  </a:moveTo>
                  <a:lnTo>
                    <a:pt x="2304255" y="2304255"/>
                  </a:lnTo>
                  <a:lnTo>
                    <a:pt x="0" y="230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š1idê"/>
            <p:cNvSpPr/>
            <p:nvPr/>
          </p:nvSpPr>
          <p:spPr bwMode="auto">
            <a:xfrm rot="2700000">
              <a:off x="-930109" y="1051361"/>
              <a:ext cx="1860208" cy="1860208"/>
            </a:xfrm>
            <a:custGeom>
              <a:avLst/>
              <a:gdLst>
                <a:gd name="connsiteX0" fmla="*/ 0 w 1860208"/>
                <a:gd name="connsiteY0" fmla="*/ 0 h 1860208"/>
                <a:gd name="connsiteX1" fmla="*/ 1860208 w 1860208"/>
                <a:gd name="connsiteY1" fmla="*/ 0 h 1860208"/>
                <a:gd name="connsiteX2" fmla="*/ 1860208 w 1860208"/>
                <a:gd name="connsiteY2" fmla="*/ 1860208 h 186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0208" h="1860208">
                  <a:moveTo>
                    <a:pt x="0" y="0"/>
                  </a:moveTo>
                  <a:lnTo>
                    <a:pt x="1860208" y="0"/>
                  </a:lnTo>
                  <a:lnTo>
                    <a:pt x="1860208" y="186020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9" name="íṥlîḍè"/>
            <p:cNvSpPr/>
            <p:nvPr/>
          </p:nvSpPr>
          <p:spPr bwMode="auto">
            <a:xfrm rot="5400000">
              <a:off x="-780266" y="2648735"/>
              <a:ext cx="3121063" cy="1560531"/>
            </a:xfrm>
            <a:custGeom>
              <a:avLst/>
              <a:gdLst>
                <a:gd name="connsiteX0" fmla="*/ 2367656 w 4735313"/>
                <a:gd name="connsiteY0" fmla="*/ 0 h 2367656"/>
                <a:gd name="connsiteX1" fmla="*/ 4735313 w 4735313"/>
                <a:gd name="connsiteY1" fmla="*/ 2367656 h 2367656"/>
                <a:gd name="connsiteX2" fmla="*/ 3847062 w 4735313"/>
                <a:gd name="connsiteY2" fmla="*/ 2367656 h 2367656"/>
                <a:gd name="connsiteX3" fmla="*/ 2367656 w 4735313"/>
                <a:gd name="connsiteY3" fmla="*/ 888250 h 2367656"/>
                <a:gd name="connsiteX4" fmla="*/ 888250 w 4735313"/>
                <a:gd name="connsiteY4" fmla="*/ 2367656 h 2367656"/>
                <a:gd name="connsiteX5" fmla="*/ 0 w 4735313"/>
                <a:gd name="connsiteY5" fmla="*/ 2367656 h 2367656"/>
                <a:gd name="connsiteX6" fmla="*/ 2367656 w 4735313"/>
                <a:gd name="connsiteY6" fmla="*/ 0 h 23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5313" h="2367656">
                  <a:moveTo>
                    <a:pt x="2367656" y="0"/>
                  </a:moveTo>
                  <a:lnTo>
                    <a:pt x="4735313" y="2367656"/>
                  </a:lnTo>
                  <a:lnTo>
                    <a:pt x="3847062" y="2367656"/>
                  </a:lnTo>
                  <a:lnTo>
                    <a:pt x="2367656" y="888250"/>
                  </a:lnTo>
                  <a:lnTo>
                    <a:pt x="888250" y="2367656"/>
                  </a:lnTo>
                  <a:lnTo>
                    <a:pt x="0" y="2367656"/>
                  </a:lnTo>
                  <a:lnTo>
                    <a:pt x="2367656" y="0"/>
                  </a:lnTo>
                  <a:close/>
                </a:path>
              </a:pathLst>
            </a:custGeom>
            <a:solidFill>
              <a:schemeClr val="tx2">
                <a:alpha val="77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7" name="íṧ1iḑè"/>
          <p:cNvSpPr/>
          <p:nvPr/>
        </p:nvSpPr>
        <p:spPr>
          <a:xfrm>
            <a:off x="1136612" y="2464666"/>
            <a:ext cx="2571788" cy="1799309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algn="r"/>
            <a:endParaRPr lang="en-US" altLang="zh-CN" sz="5400" b="1" spc="300" dirty="0">
              <a:solidFill>
                <a:schemeClr val="tx2"/>
              </a:solidFill>
            </a:endParaRPr>
          </a:p>
        </p:txBody>
      </p:sp>
      <p:sp>
        <p:nvSpPr>
          <p:cNvPr id="29" name="íṩļíḑè"/>
          <p:cNvSpPr/>
          <p:nvPr/>
        </p:nvSpPr>
        <p:spPr>
          <a:xfrm>
            <a:off x="5025425" y="4455209"/>
            <a:ext cx="726141" cy="726141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四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îşľïḓé"/>
          <p:cNvSpPr/>
          <p:nvPr/>
        </p:nvSpPr>
        <p:spPr>
          <a:xfrm>
            <a:off x="5025425" y="3433393"/>
            <a:ext cx="726141" cy="726141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三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ïṡḻîdè"/>
          <p:cNvSpPr/>
          <p:nvPr/>
        </p:nvSpPr>
        <p:spPr>
          <a:xfrm>
            <a:off x="5025425" y="2411576"/>
            <a:ext cx="726141" cy="72614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二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íṡļîḋé"/>
          <p:cNvSpPr/>
          <p:nvPr/>
        </p:nvSpPr>
        <p:spPr>
          <a:xfrm>
            <a:off x="5025427" y="1389760"/>
            <a:ext cx="726141" cy="726141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</a:rPr>
              <a:t>一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" name="íṣ1îḍè"/>
          <p:cNvSpPr txBox="1"/>
          <p:nvPr/>
        </p:nvSpPr>
        <p:spPr>
          <a:xfrm>
            <a:off x="5999581" y="1497391"/>
            <a:ext cx="4608621" cy="37260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ym typeface="+mn-ea"/>
              </a:rPr>
              <a:t>经费预算目的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88498" y="2202859"/>
            <a:ext cx="4220452" cy="3146132"/>
            <a:chOff x="5388497" y="2202859"/>
            <a:chExt cx="5314484" cy="314613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388497" y="2202859"/>
              <a:ext cx="53144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388497" y="3277418"/>
              <a:ext cx="53144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388497" y="4351977"/>
              <a:ext cx="53144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388497" y="5348991"/>
              <a:ext cx="531448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íṣ1îḍè"/>
          <p:cNvSpPr txBox="1"/>
          <p:nvPr/>
        </p:nvSpPr>
        <p:spPr>
          <a:xfrm>
            <a:off x="5968852" y="2643987"/>
            <a:ext cx="4608621" cy="37260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/>
              <a:t>经费预算要求</a:t>
            </a:r>
          </a:p>
        </p:txBody>
      </p:sp>
      <p:sp>
        <p:nvSpPr>
          <p:cNvPr id="51" name="íṣ1îḍè"/>
          <p:cNvSpPr txBox="1"/>
          <p:nvPr/>
        </p:nvSpPr>
        <p:spPr>
          <a:xfrm>
            <a:off x="5999581" y="3576323"/>
            <a:ext cx="4608621" cy="37260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ym typeface="+mn-ea"/>
              </a:rPr>
              <a:t>支出费用解读</a:t>
            </a:r>
            <a:endParaRPr lang="zh-CN" altLang="en-US" sz="2800" b="1" dirty="0"/>
          </a:p>
        </p:txBody>
      </p:sp>
      <p:sp>
        <p:nvSpPr>
          <p:cNvPr id="52" name="íṣ1îḍè"/>
          <p:cNvSpPr txBox="1"/>
          <p:nvPr/>
        </p:nvSpPr>
        <p:spPr>
          <a:xfrm>
            <a:off x="5999581" y="4631979"/>
            <a:ext cx="4608621" cy="37260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/>
              <a:t>经费追回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4" name="Picture 2" descr="C:\Users\Administrator\Desktop\1014校徽标准字组合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07" y="5818306"/>
            <a:ext cx="772748" cy="7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567372" y="2705725"/>
            <a:ext cx="1710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400" b="1" spc="300" dirty="0">
                <a:solidFill>
                  <a:schemeClr val="tx2"/>
                </a:solidFill>
              </a:rPr>
              <a:t>汇报</a:t>
            </a:r>
            <a:endParaRPr lang="en-US" altLang="zh-CN" sz="4400" b="1" spc="300" dirty="0">
              <a:solidFill>
                <a:schemeClr val="tx2"/>
              </a:solidFill>
            </a:endParaRPr>
          </a:p>
          <a:p>
            <a:pPr algn="r"/>
            <a:r>
              <a:rPr lang="zh-CN" altLang="en-US" sz="4400" b="1" spc="300" dirty="0">
                <a:solidFill>
                  <a:schemeClr val="tx2"/>
                </a:solidFill>
              </a:rPr>
              <a:t>内容</a:t>
            </a:r>
            <a:endParaRPr lang="en-US" altLang="zh-CN" sz="4400" b="1" spc="300" dirty="0">
              <a:solidFill>
                <a:schemeClr val="tx2"/>
              </a:solidFill>
            </a:endParaRPr>
          </a:p>
        </p:txBody>
      </p:sp>
      <p:sp>
        <p:nvSpPr>
          <p:cNvPr id="5" name="íṣ1îḍè"/>
          <p:cNvSpPr txBox="1"/>
          <p:nvPr/>
        </p:nvSpPr>
        <p:spPr>
          <a:xfrm>
            <a:off x="5875121" y="5666394"/>
            <a:ext cx="4608621" cy="37260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经费预算系统简介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ïsḷîḑê"/>
          <p:cNvSpPr/>
          <p:nvPr/>
        </p:nvSpPr>
        <p:spPr>
          <a:xfrm>
            <a:off x="5019099" y="5477026"/>
            <a:ext cx="726141" cy="726141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五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11675"/>
          </a:xfrm>
        </p:spPr>
        <p:txBody>
          <a:bodyPr>
            <a:normAutofit lnSpcReduction="20000"/>
          </a:bodyPr>
          <a:lstStyle/>
          <a:p>
            <a:pPr indent="806450"/>
            <a:r>
              <a:rPr lang="en-US" altLang="zh-CN" b="0" dirty="0"/>
              <a:t>2</a:t>
            </a:r>
            <a:r>
              <a:rPr lang="zh-CN" altLang="en-US" b="0" dirty="0"/>
              <a:t>、材料费：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lang="en-US" altLang="zh-CN" sz="2400">
                <a:ea typeface="宋体" panose="02010600030101010101" pitchFamily="2" charset="-122"/>
              </a:rPr>
              <a:t>课题研究周期内</a:t>
            </a:r>
            <a:r>
              <a:rPr lang="zh-CN" altLang="en-US" sz="2400">
                <a:ea typeface="宋体" panose="02010600030101010101" pitchFamily="2" charset="-122"/>
              </a:rPr>
              <a:t>，</a:t>
            </a:r>
            <a:r>
              <a:rPr lang="en-US" altLang="zh-CN" sz="2400">
                <a:ea typeface="宋体" panose="02010600030101010101" pitchFamily="2" charset="-122"/>
              </a:rPr>
              <a:t>课题研究所消耗的</a:t>
            </a:r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lang="en-US" altLang="zh-CN" sz="2400">
                <a:ea typeface="宋体" panose="02010600030101010101" pitchFamily="2" charset="-122"/>
              </a:rPr>
              <a:t>（1）原材料； （2）辅助材料； （3）低值易耗品；</a:t>
            </a:r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lang="en-US" altLang="zh-CN" sz="2400">
                <a:ea typeface="宋体" panose="02010600030101010101" pitchFamily="2" charset="-122"/>
              </a:rPr>
              <a:t>（4）设备耗材采购及运输、装卸、整理费用。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70400"/>
          </a:xfrm>
        </p:spPr>
        <p:txBody>
          <a:bodyPr>
            <a:normAutofit fontScale="90000"/>
          </a:bodyPr>
          <a:lstStyle/>
          <a:p>
            <a:pPr indent="806450"/>
            <a:r>
              <a:rPr lang="en-US" altLang="zh-CN" b="0" dirty="0"/>
              <a:t>3</a:t>
            </a:r>
            <a:r>
              <a:rPr lang="zh-CN" altLang="en-US" b="0" dirty="0"/>
              <a:t>、自科类课题测试化验加工费：</a:t>
            </a:r>
          </a:p>
          <a:p>
            <a:pPr indent="806450"/>
            <a:endParaRPr lang="zh-CN" altLang="en-US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课题研究周期内</a:t>
            </a:r>
            <a:r>
              <a:rPr lang="zh-CN" sz="2400">
                <a:ea typeface="宋体" panose="02010600030101010101" pitchFamily="2" charset="-122"/>
              </a:rPr>
              <a:t>、</a:t>
            </a:r>
            <a:r>
              <a:rPr sz="2400">
                <a:ea typeface="宋体" panose="02010600030101010101" pitchFamily="2" charset="-122"/>
              </a:rPr>
              <a:t>支付给外单位（包括本单位内部实行独立经济核算的各二级单位）</a:t>
            </a:r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</a:rPr>
              <a:t>（</a:t>
            </a:r>
            <a:r>
              <a:rPr lang="en-US" altLang="zh-CN" sz="2400">
                <a:ea typeface="宋体" panose="02010600030101010101" pitchFamily="2" charset="-122"/>
              </a:rPr>
              <a:t>1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检验</a:t>
            </a:r>
            <a:r>
              <a:rPr lang="zh-CN" sz="2400">
                <a:ea typeface="宋体" panose="02010600030101010101" pitchFamily="2" charset="-122"/>
              </a:rPr>
              <a:t>，（</a:t>
            </a:r>
            <a:r>
              <a:rPr lang="en-US" altLang="zh-CN" sz="2400">
                <a:ea typeface="宋体" panose="02010600030101010101" pitchFamily="2" charset="-122"/>
              </a:rPr>
              <a:t>2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测试</a:t>
            </a:r>
            <a:r>
              <a:rPr lang="zh-CN" sz="2400">
                <a:ea typeface="宋体" panose="02010600030101010101" pitchFamily="2" charset="-122"/>
              </a:rPr>
              <a:t>，（</a:t>
            </a:r>
            <a:r>
              <a:rPr lang="en-US" altLang="zh-CN" sz="2400">
                <a:ea typeface="宋体" panose="02010600030101010101" pitchFamily="2" charset="-122"/>
              </a:rPr>
              <a:t>3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化验</a:t>
            </a:r>
            <a:r>
              <a:rPr lang="zh-CN" sz="2400">
                <a:ea typeface="宋体" panose="02010600030101010101" pitchFamily="2" charset="-122"/>
              </a:rPr>
              <a:t>，（</a:t>
            </a:r>
            <a:r>
              <a:rPr lang="en-US" altLang="zh-CN" sz="2400">
                <a:ea typeface="宋体" panose="02010600030101010101" pitchFamily="2" charset="-122"/>
              </a:rPr>
              <a:t>4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加工</a:t>
            </a:r>
          </a:p>
          <a:p>
            <a:pPr indent="355600" algn="l">
              <a:lnSpc>
                <a:spcPct val="19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</a:rPr>
              <a:t>（</a:t>
            </a:r>
            <a:r>
              <a:rPr lang="en-US" altLang="zh-CN" sz="2400">
                <a:ea typeface="宋体" panose="02010600030101010101" pitchFamily="2" charset="-122"/>
              </a:rPr>
              <a:t>5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带料外加工费</a:t>
            </a:r>
            <a:r>
              <a:rPr lang="zh-CN" sz="2400">
                <a:ea typeface="宋体" panose="02010600030101010101" pitchFamily="2" charset="-122"/>
              </a:rPr>
              <a:t>；（</a:t>
            </a:r>
            <a:r>
              <a:rPr lang="en-US" altLang="zh-CN" sz="2400">
                <a:ea typeface="宋体" panose="02010600030101010101" pitchFamily="2" charset="-122"/>
              </a:rPr>
              <a:t>6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</a:rPr>
              <a:t>委托外单位或合作单位进行的试验、加工、测试</a:t>
            </a:r>
            <a:r>
              <a:rPr lang="en-US" altLang="zh-CN" sz="2400"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42460"/>
          </a:xfrm>
        </p:spPr>
        <p:txBody>
          <a:bodyPr>
            <a:normAutofit/>
          </a:bodyPr>
          <a:lstStyle/>
          <a:p>
            <a:pPr indent="806450"/>
            <a:r>
              <a:rPr lang="en-US" altLang="zh-CN" b="0" dirty="0">
                <a:sym typeface="+mn-ea"/>
              </a:rPr>
              <a:t>4</a:t>
            </a:r>
            <a:r>
              <a:rPr lang="zh-CN" altLang="en-US" b="0" dirty="0">
                <a:sym typeface="+mn-ea"/>
              </a:rPr>
              <a:t>、自科类课题</a:t>
            </a:r>
            <a:r>
              <a:rPr lang="zh-CN" altLang="en-US" b="0" dirty="0"/>
              <a:t>燃料动力费：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220000"/>
              </a:lnSpc>
              <a:buClrTx/>
              <a:buSzTx/>
              <a:buNone/>
            </a:pPr>
            <a:r>
              <a:rPr lang="en-US" altLang="zh-CN" sz="2400">
                <a:ea typeface="宋体" panose="02010600030101010101" pitchFamily="2" charset="-122"/>
              </a:rPr>
              <a:t>课题研究周期内</a:t>
            </a:r>
            <a:r>
              <a:rPr lang="zh-CN" altLang="en-US" sz="2400">
                <a:ea typeface="宋体" panose="02010600030101010101" pitchFamily="2" charset="-122"/>
              </a:rPr>
              <a:t>、</a:t>
            </a:r>
            <a:r>
              <a:rPr lang="en-US" altLang="zh-CN" sz="2400">
                <a:ea typeface="宋体" panose="02010600030101010101" pitchFamily="2" charset="-122"/>
              </a:rPr>
              <a:t>课题研究相关</a:t>
            </a:r>
          </a:p>
          <a:p>
            <a:pPr indent="355600" algn="l">
              <a:lnSpc>
                <a:spcPct val="220000"/>
              </a:lnSpc>
              <a:buClrTx/>
              <a:buSzTx/>
              <a:buNone/>
            </a:pPr>
            <a:r>
              <a:rPr lang="en-US" altLang="zh-CN" sz="2400">
                <a:ea typeface="宋体" panose="02010600030101010101" pitchFamily="2" charset="-122"/>
              </a:rPr>
              <a:t>大型仪器设备、专用科学装置等运行发生水、电、气、燃料消耗费用等</a:t>
            </a:r>
            <a:r>
              <a:rPr lang="zh-CN" altLang="en-US" sz="2400">
                <a:ea typeface="宋体" panose="02010600030101010101" pitchFamily="2" charset="-122"/>
              </a:rPr>
              <a:t>；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（必须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可以单独计量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）。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5685"/>
          </a:xfrm>
        </p:spPr>
        <p:txBody>
          <a:bodyPr>
            <a:normAutofit/>
          </a:bodyPr>
          <a:lstStyle/>
          <a:p>
            <a:pPr indent="806450"/>
            <a:r>
              <a:rPr lang="en-US" altLang="zh-CN" b="0" dirty="0"/>
              <a:t>5</a:t>
            </a:r>
            <a:r>
              <a:rPr lang="zh-CN" altLang="en-US" b="0" dirty="0"/>
              <a:t>、差旅费/会议费/国际合作与交流费：</a:t>
            </a:r>
          </a:p>
          <a:p>
            <a:pPr indent="806450"/>
            <a:endParaRPr sz="2000">
              <a:ea typeface="宋体" panose="02010600030101010101" pitchFamily="2" charset="-122"/>
            </a:endParaRPr>
          </a:p>
          <a:p>
            <a:pPr indent="806450"/>
            <a:endParaRPr sz="2000">
              <a:ea typeface="宋体" panose="02010600030101010101" pitchFamily="2" charset="-122"/>
            </a:endParaRPr>
          </a:p>
          <a:p>
            <a:pPr indent="806450">
              <a:lnSpc>
                <a:spcPct val="160000"/>
              </a:lnSpc>
            </a:pPr>
            <a:r>
              <a:rPr sz="2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（1）差旅费。</a:t>
            </a:r>
            <a:r>
              <a:rPr 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参加</a:t>
            </a:r>
            <a:r>
              <a:rPr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培训、开展实验（试验）、考察、调研、学术交流等所发生的培训费、会议注册费、交通费、食宿费等。</a:t>
            </a:r>
          </a:p>
          <a:p>
            <a:pPr indent="355600" algn="l">
              <a:lnSpc>
                <a:spcPct val="160000"/>
              </a:lnSpc>
              <a:buClrTx/>
              <a:buSzTx/>
              <a:buNone/>
            </a:pPr>
            <a:r>
              <a:rPr sz="2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（2）会议费。</a:t>
            </a:r>
            <a:r>
              <a:rPr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组织召开的专题研讨、学术研讨、成果鉴定、咨询以及协调课题研究工作等活动而发生的会议费用</a:t>
            </a:r>
            <a:r>
              <a:rPr 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到会人员</a:t>
            </a:r>
            <a:r>
              <a:rPr lang="zh-CN"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住宿、餐费、交通费、会议场地租赁）</a:t>
            </a:r>
            <a:r>
              <a:rPr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</a:p>
          <a:p>
            <a:pPr indent="355600" algn="l">
              <a:lnSpc>
                <a:spcPct val="160000"/>
              </a:lnSpc>
              <a:buClrTx/>
              <a:buSzTx/>
              <a:buNone/>
            </a:pPr>
            <a:r>
              <a:rPr sz="2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（3）国际合作与交流费。</a:t>
            </a:r>
            <a:r>
              <a:rPr sz="2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课题研究人员出国及赴港澳台、外国专家来华及港澳台专家来内地工作的费用。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96620" y="2195195"/>
            <a:ext cx="3639185" cy="6902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7255"/>
          </a:xfrm>
        </p:spPr>
        <p:txBody>
          <a:bodyPr>
            <a:normAutofit lnSpcReduction="20000"/>
          </a:bodyPr>
          <a:lstStyle/>
          <a:p>
            <a:pPr indent="806450"/>
            <a:r>
              <a:rPr lang="en-US" altLang="zh-CN" b="0" dirty="0"/>
              <a:t>6</a:t>
            </a:r>
            <a:r>
              <a:rPr lang="zh-CN" altLang="en-US" b="0" dirty="0"/>
              <a:t>、文献/信息传播/知识产权事务费（自科）：</a:t>
            </a:r>
          </a:p>
          <a:p>
            <a:pPr indent="806450"/>
            <a:r>
              <a:rPr lang="zh-CN" altLang="en-US" b="0" dirty="0">
                <a:sym typeface="+mn-ea"/>
              </a:rPr>
              <a:t>     资料费/数据采集费/印刷出版费（社科）：</a:t>
            </a:r>
            <a:endParaRPr lang="zh-CN" altLang="en-US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1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</a:rPr>
              <a:t>专用软件购买费、</a:t>
            </a: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2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</a:rPr>
              <a:t>文献检索费、</a:t>
            </a: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3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课题必要</a:t>
            </a:r>
            <a:r>
              <a:rPr sz="2400">
                <a:ea typeface="宋体" panose="02010600030101010101" pitchFamily="2" charset="-122"/>
              </a:rPr>
              <a:t>通信费、</a:t>
            </a: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4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</a:rPr>
              <a:t>专利申请及其他知识产权事务等费用。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5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论文发表版面费</a:t>
            </a:r>
            <a:r>
              <a:rPr lang="zh-CN" sz="2400">
                <a:ea typeface="宋体" panose="02010600030101010101" pitchFamily="2" charset="-122"/>
                <a:sym typeface="+mn-ea"/>
              </a:rPr>
              <a:t>；（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6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）专著</a:t>
            </a:r>
            <a:r>
              <a:rPr sz="2400">
                <a:ea typeface="宋体" panose="02010600030101010101" pitchFamily="2" charset="-122"/>
                <a:sym typeface="+mn-ea"/>
              </a:rPr>
              <a:t>出版费</a:t>
            </a:r>
            <a:r>
              <a:rPr lang="zh-CN" sz="2400">
                <a:ea typeface="宋体" panose="02010600030101010101" pitchFamily="2" charset="-122"/>
                <a:sym typeface="+mn-ea"/>
              </a:rPr>
              <a:t>；（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7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专业资料费、图书（包括外文图书）购置费</a:t>
            </a:r>
            <a:r>
              <a:rPr lang="zh-CN" sz="2400">
                <a:ea typeface="宋体" panose="02010600030101010101" pitchFamily="2" charset="-122"/>
                <a:sym typeface="+mn-ea"/>
              </a:rPr>
              <a:t>；（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8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资料收集、整理、复印、翻拍、翻译费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。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35685" y="2965450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11040"/>
          </a:xfrm>
        </p:spPr>
        <p:txBody>
          <a:bodyPr>
            <a:normAutofit lnSpcReduction="20000"/>
          </a:bodyPr>
          <a:lstStyle/>
          <a:p>
            <a:pPr indent="806450"/>
            <a:r>
              <a:rPr lang="en-US" altLang="zh-CN" b="0" dirty="0"/>
              <a:t>7</a:t>
            </a:r>
            <a:r>
              <a:rPr lang="zh-CN" altLang="en-US" b="0" dirty="0"/>
              <a:t>、劳务费：</a:t>
            </a:r>
          </a:p>
          <a:p>
            <a:pPr indent="806450"/>
            <a:endParaRPr lang="zh-CN" altLang="en-US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ea typeface="宋体" panose="02010600030101010101" pitchFamily="2" charset="-122"/>
                <a:sym typeface="+mn-ea"/>
              </a:rPr>
              <a:t>1</a:t>
            </a:r>
            <a:r>
              <a:rPr lang="zh-CN" sz="2400">
                <a:ea typeface="宋体" panose="02010600030101010101" pitchFamily="2" charset="-122"/>
                <a:sym typeface="+mn-ea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劳务费</a:t>
            </a:r>
            <a:r>
              <a:rPr lang="zh-CN" sz="2400">
                <a:ea typeface="宋体" panose="02010600030101010101" pitchFamily="2" charset="-122"/>
                <a:sym typeface="+mn-ea"/>
              </a:rPr>
              <a:t>工资：</a:t>
            </a:r>
            <a:r>
              <a:rPr sz="2400">
                <a:ea typeface="宋体" panose="02010600030101010101" pitchFamily="2" charset="-122"/>
              </a:rPr>
              <a:t>课题负责人、骨干技术人员（不含参与科研的公务员）和课题组临时聘用人员</a:t>
            </a:r>
            <a:r>
              <a:rPr lang="zh-CN" sz="2400">
                <a:ea typeface="宋体" panose="02010600030101010101" pitchFamily="2" charset="-122"/>
              </a:rPr>
              <a:t>。（</a:t>
            </a:r>
            <a:r>
              <a:rPr sz="2400">
                <a:ea typeface="宋体" panose="02010600030101010101" pitchFamily="2" charset="-122"/>
              </a:rPr>
              <a:t>开支标准：正高500元/人/天、副高400元/人/天、其它300元/人/天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。</a:t>
            </a:r>
            <a:endParaRPr sz="2400"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sz="2400">
                <a:ea typeface="宋体" panose="02010600030101010101" pitchFamily="2" charset="-122"/>
              </a:rPr>
              <a:t>（</a:t>
            </a:r>
            <a:r>
              <a:rPr lang="en-US" altLang="zh-CN" sz="2400">
                <a:ea typeface="宋体" panose="02010600030101010101" pitchFamily="2" charset="-122"/>
              </a:rPr>
              <a:t>2</a:t>
            </a:r>
            <a:r>
              <a:rPr lang="zh-CN" sz="2400">
                <a:ea typeface="宋体" panose="02010600030101010101" pitchFamily="2" charset="-122"/>
              </a:rPr>
              <a:t>）</a:t>
            </a:r>
            <a:r>
              <a:rPr sz="2400">
                <a:ea typeface="宋体" panose="02010600030101010101" pitchFamily="2" charset="-122"/>
                <a:sym typeface="+mn-ea"/>
              </a:rPr>
              <a:t>社会保险补助</a:t>
            </a:r>
            <a:r>
              <a:rPr lang="zh-CN" sz="2400">
                <a:ea typeface="宋体" panose="02010600030101010101" pitchFamily="2" charset="-122"/>
              </a:rPr>
              <a:t>：</a:t>
            </a:r>
            <a:r>
              <a:rPr sz="2400">
                <a:ea typeface="宋体" panose="02010600030101010101" pitchFamily="2" charset="-122"/>
              </a:rPr>
              <a:t>临时聘用人员的社会保险补助费用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58640"/>
          </a:xfrm>
        </p:spPr>
        <p:txBody>
          <a:bodyPr>
            <a:noAutofit/>
          </a:bodyPr>
          <a:lstStyle/>
          <a:p>
            <a:pPr indent="806450"/>
            <a:r>
              <a:rPr lang="zh-CN" altLang="en-US" sz="3200" b="0" dirty="0"/>
              <a:t>8、专家咨询费：</a:t>
            </a:r>
            <a:endParaRPr lang="zh-CN" altLang="en-US" sz="2400" b="0" dirty="0"/>
          </a:p>
          <a:p>
            <a:pPr indent="806450"/>
            <a:endParaRPr lang="zh-CN" altLang="en-US" sz="2400" b="0" dirty="0"/>
          </a:p>
          <a:p>
            <a:pPr indent="806450"/>
            <a:endParaRPr lang="zh-CN" altLang="en-US" sz="2400" b="0" dirty="0"/>
          </a:p>
          <a:p>
            <a:pPr indent="806450"/>
            <a:endParaRPr lang="zh-CN" altLang="en-US" sz="2400" b="0" dirty="0"/>
          </a:p>
          <a:p>
            <a:pPr indent="806450"/>
            <a:r>
              <a:rPr lang="zh-CN" altLang="en-US" sz="2400">
                <a:ea typeface="宋体" panose="02010600030101010101" pitchFamily="2" charset="-122"/>
                <a:sym typeface="+mn-ea"/>
              </a:rPr>
              <a:t>临时聘请咨询专家费用。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ea typeface="宋体" panose="02010600030101010101" pitchFamily="2" charset="-122"/>
                <a:sym typeface="+mn-ea"/>
              </a:rPr>
              <a:t>会议形式标准：正副高700-1000元/人/天、其他500-700元/人/天。第三天及以后正副高500-600元/人/天、其他400-500元/人/天。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lang="zh-CN" altLang="en-US" sz="2400">
                <a:ea typeface="宋体" panose="02010600030101010101" pitchFamily="2" charset="-122"/>
                <a:sym typeface="+mn-ea"/>
              </a:rPr>
              <a:t>通讯形式标准：正副高100-200元/人次、其他50-100元/人次。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58640"/>
          </a:xfrm>
        </p:spPr>
        <p:txBody>
          <a:bodyPr>
            <a:noAutofit/>
          </a:bodyPr>
          <a:lstStyle/>
          <a:p>
            <a:pPr indent="806450"/>
            <a:r>
              <a:rPr lang="zh-CN" altLang="en-US" sz="2400" b="0" dirty="0"/>
              <a:t>专家咨询费</a:t>
            </a:r>
            <a:r>
              <a:rPr lang="zh-CN" altLang="en-US" sz="2400" b="0" dirty="0">
                <a:sym typeface="+mn-ea"/>
              </a:rPr>
              <a:t>标准</a:t>
            </a:r>
            <a:r>
              <a:rPr lang="zh-CN" altLang="en-US" sz="2400" b="0" dirty="0"/>
              <a:t>：</a:t>
            </a:r>
          </a:p>
          <a:p>
            <a:pPr indent="806450"/>
            <a:endParaRPr lang="zh-CN" altLang="en-US" sz="2400" b="0" dirty="0"/>
          </a:p>
          <a:p>
            <a:pPr indent="806450"/>
            <a:r>
              <a:rPr lang="zh-CN" altLang="en-US" sz="2400" b="0" dirty="0"/>
              <a:t>关于印发《中央财政科研项目专家咨询费管理办法》的通知（财科教〔2017〕128号）</a:t>
            </a:r>
          </a:p>
          <a:p>
            <a:pPr indent="806450"/>
            <a:endParaRPr lang="zh-CN" altLang="en-US" sz="2400" b="0" dirty="0"/>
          </a:p>
          <a:p>
            <a:pPr indent="806450"/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204595" y="3583940"/>
          <a:ext cx="9274175" cy="2054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0100"/>
                <a:gridCol w="5934075"/>
              </a:tblGrid>
              <a:tr h="4089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人员类别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标准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高级专业技术职称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1500-2400元／人天（税后）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其他专业人员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900-1500元／人天（税后）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院士、全国知名专家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按1500-2400元／人天（税后）上浮50%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5398" y="716549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58640"/>
          </a:xfrm>
        </p:spPr>
        <p:txBody>
          <a:bodyPr>
            <a:noAutofit/>
          </a:bodyPr>
          <a:lstStyle/>
          <a:p>
            <a:pPr indent="806450"/>
            <a:r>
              <a:rPr lang="zh-CN" sz="2400">
                <a:ea typeface="宋体" panose="02010600030101010101" pitchFamily="2" charset="-122"/>
                <a:sym typeface="+mn-ea"/>
              </a:rPr>
              <a:t>会议、现场访谈或者勘察、通讯三种形式的专家咨询费标准：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756285" y="2131695"/>
          <a:ext cx="10735310" cy="2522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540"/>
                <a:gridCol w="1724660"/>
                <a:gridCol w="2212340"/>
                <a:gridCol w="4509770"/>
              </a:tblGrid>
              <a:tr h="5187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组织形式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会期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94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半天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不超过2天（含2天）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超过2天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会议</a:t>
                      </a:r>
                      <a:r>
                        <a:rPr lang="zh-CN" alt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、</a:t>
                      </a: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  <a:sym typeface="+mn-ea"/>
                        </a:rPr>
                        <a:t>现场访谈或者勘察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按标准的60%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按标准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前2天按标准，第三天开始按标准的60%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通讯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按次计算，每次按标准的20-50%</a:t>
                      </a:r>
                      <a:endParaRPr lang="en-US" altLang="en-US" sz="20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56285" y="4830445"/>
            <a:ext cx="96240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/>
            <a:r>
              <a:rPr lang="zh-CN" b="1">
                <a:ea typeface="宋体" panose="02010600030101010101" pitchFamily="2" charset="-122"/>
              </a:rPr>
              <a:t>要求：</a:t>
            </a:r>
          </a:p>
          <a:p>
            <a:pPr indent="355600"/>
            <a:r>
              <a:rPr lang="zh-CN" b="1">
                <a:ea typeface="宋体" panose="02010600030101010101" pitchFamily="2" charset="-122"/>
              </a:rPr>
              <a:t>      1、采用银行转账方式。</a:t>
            </a:r>
          </a:p>
          <a:p>
            <a:pPr indent="355600"/>
            <a:r>
              <a:rPr lang="zh-CN" b="1">
                <a:ea typeface="宋体" panose="02010600030101010101" pitchFamily="2" charset="-122"/>
              </a:rPr>
              <a:t>2、对专家信息不真实、存在虚假咨询行为，以及其他违反本办法或单位有关规定的，单位应当拒绝办理支付手续。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733165"/>
          </a:xfrm>
        </p:spPr>
        <p:txBody>
          <a:bodyPr>
            <a:normAutofit/>
          </a:bodyPr>
          <a:lstStyle/>
          <a:p>
            <a:pPr indent="806450"/>
            <a:r>
              <a:rPr lang="en-US" altLang="zh-CN" b="0" dirty="0"/>
              <a:t>9</a:t>
            </a:r>
            <a:r>
              <a:rPr lang="zh-CN" altLang="en-US" b="0" dirty="0"/>
              <a:t>、其他支出：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只开支除上述费用之外的其他支出</a:t>
            </a:r>
            <a:r>
              <a:rPr lang="zh-CN" altLang="en-US" sz="2400">
                <a:ea typeface="宋体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25600"/>
            <a:ext cx="109728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sym typeface="+mn-ea"/>
              </a:rPr>
              <a:t>经费预算目的</a:t>
            </a:r>
            <a:endParaRPr lang="zh-CN" alt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íṡļîḋé"/>
          <p:cNvSpPr/>
          <p:nvPr/>
        </p:nvSpPr>
        <p:spPr>
          <a:xfrm>
            <a:off x="5374178" y="3920472"/>
            <a:ext cx="1443643" cy="14436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44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一</a:t>
            </a:r>
            <a:endParaRPr lang="en-US" altLang="zh-CN" sz="4400" b="1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73245"/>
          </a:xfrm>
        </p:spPr>
        <p:txBody>
          <a:bodyPr>
            <a:normAutofit fontScale="90000"/>
          </a:bodyPr>
          <a:lstStyle/>
          <a:p>
            <a:pPr indent="806450"/>
            <a:r>
              <a:rPr lang="zh-CN" altLang="en-US" b="0" dirty="0"/>
              <a:t>间接费：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endParaRPr sz="2400">
              <a:ea typeface="宋体" panose="02010600030101010101" pitchFamily="2" charset="-122"/>
            </a:endParaRP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（1）学校为课题研究提供的仪器设备及房屋，水、电、气、暖消耗；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（2）管理费用；</a:t>
            </a:r>
          </a:p>
          <a:p>
            <a:pPr indent="355600" algn="l">
              <a:lnSpc>
                <a:spcPct val="15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（3）课题绩效支出</a:t>
            </a:r>
            <a:r>
              <a:rPr lang="zh-CN" sz="2400">
                <a:ea typeface="宋体" panose="02010600030101010101" pitchFamily="2" charset="-122"/>
              </a:rPr>
              <a:t>。</a:t>
            </a:r>
            <a:r>
              <a:rPr sz="2400">
                <a:ea typeface="宋体" panose="02010600030101010101" pitchFamily="2" charset="-122"/>
              </a:rPr>
              <a:t>绩效支出是指学校为了提高科研工作的绩效而安排的相关支出。</a:t>
            </a:r>
            <a:endParaRPr lang="zh-CN" altLang="en-US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68680" y="2279015"/>
            <a:ext cx="3639185" cy="9264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开支范围：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三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>
                <a:sym typeface="+mn-ea"/>
              </a:rPr>
              <a:t>支出费用解读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40250"/>
          </a:xfrm>
        </p:spPr>
        <p:txBody>
          <a:bodyPr>
            <a:normAutofit fontScale="80000"/>
          </a:bodyPr>
          <a:lstStyle/>
          <a:p>
            <a:pPr indent="806450"/>
            <a:endParaRPr lang="en-US" sz="1800">
              <a:ea typeface="宋体" panose="02010600030101010101" pitchFamily="2" charset="-122"/>
              <a:sym typeface="+mn-ea"/>
            </a:endParaRPr>
          </a:p>
          <a:p>
            <a:pPr indent="806450"/>
            <a:endParaRPr lang="en-US" sz="1800">
              <a:ea typeface="宋体" panose="02010600030101010101" pitchFamily="2" charset="-122"/>
              <a:sym typeface="+mn-ea"/>
            </a:endParaRPr>
          </a:p>
          <a:p>
            <a:pPr indent="806450"/>
            <a:r>
              <a:rPr lang="en-US" sz="1800">
                <a:ea typeface="宋体" panose="02010600030101010101" pitchFamily="2" charset="-122"/>
                <a:sym typeface="+mn-ea"/>
              </a:rPr>
              <a:t>                                                              </a:t>
            </a:r>
            <a:r>
              <a:rPr sz="1800">
                <a:ea typeface="宋体" panose="02010600030101010101" pitchFamily="2" charset="-122"/>
                <a:sym typeface="+mn-ea"/>
              </a:rPr>
              <a:t> </a:t>
            </a:r>
            <a:endParaRPr lang="zh-CN" altLang="en-US" sz="2400" b="0" dirty="0"/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自科类纵向：</a:t>
            </a:r>
            <a:r>
              <a:rPr sz="2000">
                <a:ea typeface="宋体" panose="02010600030101010101" pitchFamily="2" charset="-122"/>
              </a:rPr>
              <a:t> </a:t>
            </a:r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000">
                <a:ea typeface="宋体" panose="02010600030101010101" pitchFamily="2" charset="-122"/>
              </a:rPr>
              <a:t>    500万元及以下不超过20%； 500万元至1000万元的不超过15%；1000万元以上的不超过13%。</a:t>
            </a:r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社科类纵向：</a:t>
            </a:r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000">
                <a:ea typeface="宋体" panose="02010600030101010101" pitchFamily="2" charset="-122"/>
              </a:rPr>
              <a:t>    50万元及以下不超过40%；50万元至500万元的不超过30%；500万元以上的不超过20%。</a:t>
            </a:r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400">
                <a:ea typeface="宋体" panose="02010600030101010101" pitchFamily="2" charset="-122"/>
              </a:rPr>
              <a:t>学校资助部分：</a:t>
            </a:r>
          </a:p>
          <a:p>
            <a:pPr indent="355600" algn="l">
              <a:lnSpc>
                <a:spcPct val="200000"/>
              </a:lnSpc>
              <a:buClrTx/>
              <a:buSzTx/>
              <a:buNone/>
            </a:pPr>
            <a:r>
              <a:rPr sz="2000">
                <a:ea typeface="宋体" panose="02010600030101010101" pitchFamily="2" charset="-122"/>
              </a:rPr>
              <a:t>    低于5000元的资助课题，5000元的资助</a:t>
            </a:r>
            <a:r>
              <a:rPr lang="zh-CN" sz="2000">
                <a:ea typeface="宋体" panose="02010600030101010101" pitchFamily="2" charset="-122"/>
              </a:rPr>
              <a:t>可</a:t>
            </a:r>
            <a:r>
              <a:rPr sz="2000">
                <a:ea typeface="宋体" panose="02010600030101010101" pitchFamily="2" charset="-122"/>
              </a:rPr>
              <a:t>作为间接费；高于5000元的资助课题，不超过资助经费的50%。</a:t>
            </a:r>
            <a:endParaRPr lang="zh-CN" altLang="en-US" sz="20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65835" y="1600200"/>
            <a:ext cx="6698615" cy="70421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>
                <a:sym typeface="+mn-ea"/>
              </a:rPr>
              <a:t>开支标准：</a:t>
            </a:r>
            <a:r>
              <a:rPr sz="3200">
                <a:ea typeface="宋体" panose="02010600030101010101" pitchFamily="2" charset="-122"/>
                <a:sym typeface="+mn-ea"/>
              </a:rPr>
              <a:t>扣除设备购置费后</a:t>
            </a:r>
            <a:endParaRPr lang="zh-CN" altLang="en-US" sz="3200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25600"/>
            <a:ext cx="109728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经费追回</a:t>
            </a:r>
          </a:p>
        </p:txBody>
      </p:sp>
      <p:sp>
        <p:nvSpPr>
          <p:cNvPr id="13" name="íṡļîḋé"/>
          <p:cNvSpPr/>
          <p:nvPr/>
        </p:nvSpPr>
        <p:spPr>
          <a:xfrm>
            <a:off x="5374178" y="3920472"/>
            <a:ext cx="1443643" cy="14436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Impact" panose="020B0806030902050204" pitchFamily="34" charset="0"/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四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sz="3200" dirty="0" smtClean="0">
                <a:solidFill>
                  <a:schemeClr val="bg1"/>
                </a:solidFill>
              </a:rPr>
              <a:t>经费追回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r>
              <a:rPr lang="zh-CN" altLang="en-US" sz="2800" b="0" dirty="0"/>
              <a:t>追回结余下拨经费，退回立项部门。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r>
              <a:rPr lang="zh-CN" altLang="en-US" sz="2800" b="0" dirty="0"/>
              <a:t>追回已拨付的全部经费，退回立项部门，同时追回学校资助。</a:t>
            </a:r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endParaRPr lang="zh-CN" altLang="en-US" sz="2800" b="0" dirty="0"/>
          </a:p>
          <a:p>
            <a:pPr indent="806450"/>
            <a:r>
              <a:rPr lang="zh-CN" altLang="en-US" sz="2800" b="0" dirty="0"/>
              <a:t>剩余经费，本人下一课题使用，</a:t>
            </a:r>
            <a:r>
              <a:rPr lang="en-US" altLang="zh-CN" sz="2800" b="0" dirty="0"/>
              <a:t>2</a:t>
            </a:r>
            <a:r>
              <a:rPr lang="zh-CN" altLang="en-US" sz="2800" b="0" dirty="0"/>
              <a:t>年后退学校。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53440" y="1753235"/>
            <a:ext cx="3869690" cy="4953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2400" dirty="0">
                <a:sym typeface="+mn-ea"/>
              </a:rPr>
              <a:t>被终止的纵向课题：</a:t>
            </a:r>
            <a:endParaRPr lang="zh-CN" altLang="en-US" sz="2400" b="0" dirty="0" smtClean="0"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853440" y="3288030"/>
            <a:ext cx="3952875" cy="5105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2400" dirty="0">
                <a:sym typeface="+mn-ea"/>
              </a:rPr>
              <a:t>被撤项的纵向课题：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53440" y="4944110"/>
            <a:ext cx="3952875" cy="59309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2400" dirty="0">
                <a:sym typeface="+mn-ea"/>
              </a:rPr>
              <a:t>结题纵向课题：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25600"/>
            <a:ext cx="10972800" cy="1143000"/>
          </a:xfrm>
        </p:spPr>
        <p:txBody>
          <a:bodyPr>
            <a:noAutofit/>
          </a:bodyPr>
          <a:lstStyle/>
          <a:p>
            <a:r>
              <a:rPr lang="zh-CN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科研管理系统经费预算简介</a:t>
            </a:r>
          </a:p>
        </p:txBody>
      </p:sp>
      <p:sp>
        <p:nvSpPr>
          <p:cNvPr id="13" name="íṡļîḋé"/>
          <p:cNvSpPr/>
          <p:nvPr/>
        </p:nvSpPr>
        <p:spPr>
          <a:xfrm>
            <a:off x="5374178" y="3920472"/>
            <a:ext cx="1443643" cy="14436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Impact" panose="020B0806030902050204" pitchFamily="34" charset="0"/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科研管理系统  登录入口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5" y="1456671"/>
            <a:ext cx="10707227" cy="384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82" y="573969"/>
            <a:ext cx="9144000" cy="512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" y="557162"/>
            <a:ext cx="11193656" cy="448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557164"/>
            <a:ext cx="10937778" cy="407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0" y="192806"/>
            <a:ext cx="10743666" cy="5948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一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 smtClean="0">
                <a:sym typeface="+mn-ea"/>
              </a:rPr>
              <a:t>经费预算目的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lang="zh-CN" altLang="en-US" b="0" dirty="0"/>
              <a:t>规范经费管理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34695" y="2220595"/>
            <a:ext cx="10507980" cy="108648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1、你好</a:t>
            </a:r>
            <a:r>
              <a:rPr lang="en-US" altLang="zh-CN" sz="3200" dirty="0" smtClean="0">
                <a:sym typeface="+mn-ea"/>
              </a:rPr>
              <a:t>----</a:t>
            </a:r>
            <a:r>
              <a:rPr lang="zh-CN" altLang="en-US" sz="3200" dirty="0" smtClean="0">
                <a:sym typeface="+mn-ea"/>
              </a:rPr>
              <a:t>主持人（负责人），不退钱、不受处分。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34695" y="3502025"/>
            <a:ext cx="10507980" cy="10541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2、我好</a:t>
            </a:r>
            <a:r>
              <a:rPr lang="en-US" altLang="zh-CN" sz="3200" dirty="0" smtClean="0">
                <a:sym typeface="+mn-ea"/>
              </a:rPr>
              <a:t>----</a:t>
            </a:r>
            <a:r>
              <a:rPr lang="zh-CN" altLang="en-US" sz="3200" dirty="0" smtClean="0">
                <a:sym typeface="+mn-ea"/>
              </a:rPr>
              <a:t>课题管理部门，不受处分。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6295" y="4791075"/>
            <a:ext cx="10507980" cy="90487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3、他好</a:t>
            </a:r>
            <a:r>
              <a:rPr lang="en-US" altLang="zh-CN" sz="3200" dirty="0" smtClean="0">
                <a:sym typeface="+mn-ea"/>
              </a:rPr>
              <a:t>----</a:t>
            </a:r>
            <a:r>
              <a:rPr lang="zh-CN" altLang="en-US" sz="3200" dirty="0" smtClean="0">
                <a:sym typeface="+mn-ea"/>
              </a:rPr>
              <a:t>经费管理监督检查部门，方便、不挨批。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7" y="557163"/>
            <a:ext cx="11089343" cy="4036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0" y="592576"/>
            <a:ext cx="11537869" cy="387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1" y="404664"/>
            <a:ext cx="9144000" cy="568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6" y="541220"/>
            <a:ext cx="11154832" cy="464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4" y="557164"/>
            <a:ext cx="10123002" cy="511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3" y="564464"/>
            <a:ext cx="11119751" cy="414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b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36"/>
          <a:stretch>
            <a:fillRect/>
          </a:stretch>
        </p:blipFill>
        <p:spPr bwMode="auto">
          <a:xfrm>
            <a:off x="-11113" y="1894705"/>
            <a:ext cx="12203113" cy="42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8" name="组合 2057"/>
          <p:cNvGrpSpPr/>
          <p:nvPr/>
        </p:nvGrpSpPr>
        <p:grpSpPr>
          <a:xfrm>
            <a:off x="-1" y="0"/>
            <a:ext cx="12192002" cy="2530441"/>
            <a:chOff x="-1" y="762000"/>
            <a:chExt cx="12192002" cy="2530441"/>
          </a:xfrm>
        </p:grpSpPr>
        <p:sp>
          <p:nvSpPr>
            <p:cNvPr id="18" name="椭圆 17"/>
            <p:cNvSpPr/>
            <p:nvPr/>
          </p:nvSpPr>
          <p:spPr>
            <a:xfrm>
              <a:off x="-1" y="1788112"/>
              <a:ext cx="12192002" cy="1504329"/>
            </a:xfrm>
            <a:custGeom>
              <a:avLst/>
              <a:gdLst/>
              <a:ahLst/>
              <a:cxnLst/>
              <a:rect l="l" t="t" r="r" b="b"/>
              <a:pathLst>
                <a:path w="12192002" h="1504329">
                  <a:moveTo>
                    <a:pt x="0" y="0"/>
                  </a:moveTo>
                  <a:lnTo>
                    <a:pt x="12192001" y="0"/>
                  </a:lnTo>
                  <a:lnTo>
                    <a:pt x="12192001" y="963171"/>
                  </a:lnTo>
                  <a:cubicBezTo>
                    <a:pt x="12192002" y="963173"/>
                    <a:pt x="12192002" y="963174"/>
                    <a:pt x="12192002" y="963175"/>
                  </a:cubicBezTo>
                  <a:lnTo>
                    <a:pt x="12192001" y="963179"/>
                  </a:lnTo>
                  <a:lnTo>
                    <a:pt x="12192001" y="964776"/>
                  </a:lnTo>
                  <a:lnTo>
                    <a:pt x="12191546" y="964776"/>
                  </a:lnTo>
                  <a:cubicBezTo>
                    <a:pt x="12182164" y="1262919"/>
                    <a:pt x="9456662" y="1504329"/>
                    <a:pt x="6096001" y="1504329"/>
                  </a:cubicBezTo>
                  <a:cubicBezTo>
                    <a:pt x="2735340" y="1504329"/>
                    <a:pt x="9838" y="1262919"/>
                    <a:pt x="456" y="964776"/>
                  </a:cubicBezTo>
                  <a:lnTo>
                    <a:pt x="0" y="964776"/>
                  </a:lnTo>
                  <a:lnTo>
                    <a:pt x="0" y="96317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57" name="组合 2056"/>
            <p:cNvGrpSpPr/>
            <p:nvPr/>
          </p:nvGrpSpPr>
          <p:grpSpPr>
            <a:xfrm>
              <a:off x="0" y="762000"/>
              <a:ext cx="12192001" cy="2389573"/>
              <a:chOff x="0" y="762000"/>
              <a:chExt cx="12192001" cy="2389573"/>
            </a:xfrm>
          </p:grpSpPr>
          <p:sp>
            <p:nvSpPr>
              <p:cNvPr id="2048" name="矩形 2047"/>
              <p:cNvSpPr/>
              <p:nvPr/>
            </p:nvSpPr>
            <p:spPr>
              <a:xfrm>
                <a:off x="0" y="762000"/>
                <a:ext cx="12192001" cy="1776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椭圆 490"/>
              <p:cNvSpPr/>
              <p:nvPr/>
            </p:nvSpPr>
            <p:spPr>
              <a:xfrm>
                <a:off x="0" y="1974525"/>
                <a:ext cx="12192001" cy="11770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50" name="Picture 2" descr="C:\Users\Administrator\Desktop\1014校徽标准字组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02" y="764704"/>
            <a:ext cx="4331796" cy="129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0" name="组合 2059"/>
          <p:cNvGrpSpPr/>
          <p:nvPr/>
        </p:nvGrpSpPr>
        <p:grpSpPr>
          <a:xfrm>
            <a:off x="-609600" y="5262047"/>
            <a:ext cx="13411201" cy="1595952"/>
            <a:chOff x="-609600" y="5387890"/>
            <a:chExt cx="13411201" cy="935252"/>
          </a:xfrm>
        </p:grpSpPr>
        <p:sp>
          <p:nvSpPr>
            <p:cNvPr id="23" name="椭圆 22"/>
            <p:cNvSpPr/>
            <p:nvPr/>
          </p:nvSpPr>
          <p:spPr>
            <a:xfrm>
              <a:off x="-609600" y="5387890"/>
              <a:ext cx="13411201" cy="7940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dist="38100" dir="16200000" sx="103000" sy="103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609600" y="5801276"/>
              <a:ext cx="13411200" cy="52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3150364"/>
            <a:ext cx="10363200" cy="1015663"/>
          </a:xfrm>
        </p:spPr>
        <p:txBody>
          <a:bodyPr/>
          <a:lstStyle/>
          <a:p>
            <a:r>
              <a:rPr lang="zh-CN" altLang="en-US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感谢聆听，敬请批评指正！</a:t>
            </a:r>
          </a:p>
        </p:txBody>
      </p:sp>
      <p:sp>
        <p:nvSpPr>
          <p:cNvPr id="37" name="矩形 36"/>
          <p:cNvSpPr/>
          <p:nvPr/>
        </p:nvSpPr>
        <p:spPr>
          <a:xfrm>
            <a:off x="12192001" y="0"/>
            <a:ext cx="8763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600200" y="0"/>
            <a:ext cx="1589087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一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 smtClean="0">
                <a:sym typeface="+mn-ea"/>
              </a:rPr>
              <a:t>经费预算目的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dirty="0">
                <a:sym typeface="+mn-ea"/>
              </a:rPr>
              <a:t>经费预算作用</a:t>
            </a:r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609600" y="2318385"/>
            <a:ext cx="7491095" cy="8788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管理部门建立经费台帐。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10235" y="4751705"/>
            <a:ext cx="7699375" cy="9385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上级经费监督检查和财务检查依据。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9600" y="3538855"/>
            <a:ext cx="7616190" cy="86296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b="0" dirty="0" smtClean="0"/>
              <a:t>项目经费报批</a:t>
            </a:r>
            <a:r>
              <a:rPr lang="zh-CN" altLang="en-US" sz="3200" dirty="0" smtClean="0">
                <a:sym typeface="+mn-ea"/>
              </a:rPr>
              <a:t>依据</a:t>
            </a:r>
            <a:r>
              <a:rPr lang="zh-CN" altLang="en-US" sz="3200" b="0" dirty="0" smtClean="0"/>
              <a:t>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一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 smtClean="0">
                <a:sym typeface="+mn-ea"/>
              </a:rPr>
              <a:t>经费预算目的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dirty="0" smtClean="0">
                <a:solidFill>
                  <a:schemeClr val="tx1"/>
                </a:solidFill>
                <a:sym typeface="+mn-ea"/>
              </a:rPr>
              <a:t>课题经费管理权责</a:t>
            </a:r>
            <a:r>
              <a:rPr lang="en-US" dirty="0" smtClean="0">
                <a:solidFill>
                  <a:schemeClr val="tx1"/>
                </a:solidFill>
                <a:sym typeface="+mn-ea"/>
              </a:rPr>
              <a:t>---</a:t>
            </a:r>
            <a:r>
              <a:rPr lang="zh-CN" altLang="en-US" b="0" dirty="0" smtClean="0"/>
              <a:t>主持人（项目负责人）</a:t>
            </a:r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734695" y="2569210"/>
            <a:ext cx="10507980" cy="7937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1、编制课题经费预算和决算；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34695" y="3709035"/>
            <a:ext cx="10507980" cy="8045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2、提供绩效评价报告；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6295" y="4846320"/>
            <a:ext cx="10507980" cy="77914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3、接受有关部门的监督和检查；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一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 smtClean="0">
                <a:sym typeface="+mn-ea"/>
              </a:rPr>
              <a:t>经费预算目的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dirty="0" smtClean="0">
                <a:sym typeface="+mn-ea"/>
              </a:rPr>
              <a:t>课题经费管理权责</a:t>
            </a:r>
            <a:r>
              <a:rPr lang="en-US" dirty="0" smtClean="0">
                <a:sym typeface="+mn-ea"/>
              </a:rPr>
              <a:t>---</a:t>
            </a:r>
            <a:r>
              <a:rPr lang="zh-CN" altLang="en-US" b="0" dirty="0" smtClean="0">
                <a:sym typeface="+mn-ea"/>
              </a:rPr>
              <a:t>主持人（项目负责人）</a:t>
            </a:r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609600" y="2318385"/>
            <a:ext cx="10507980" cy="4057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lang="zh-CN" altLang="en-US" sz="3200" dirty="0" smtClean="0">
                <a:sym typeface="+mn-ea"/>
              </a:rPr>
              <a:t>4、对课题经费使用的真实性、有效性承担经济与法律责任</a:t>
            </a:r>
          </a:p>
          <a:p>
            <a:pPr indent="806450"/>
            <a:endParaRPr lang="zh-CN" altLang="en-US" sz="3200" dirty="0" smtClean="0">
              <a:sym typeface="+mn-ea"/>
            </a:endParaRPr>
          </a:p>
          <a:p>
            <a:pPr indent="806450">
              <a:lnSpc>
                <a:spcPct val="150000"/>
              </a:lnSpc>
            </a:pPr>
            <a:r>
              <a:rPr lang="zh-CN" altLang="en-US" sz="2400" dirty="0" smtClean="0">
                <a:sym typeface="+mn-ea"/>
              </a:rPr>
              <a:t>（对于存在弄虚作假，截留、挪用、挤占基金课题经费等违反财经纪律的行为，按照有关法律法规的规定予以处理，并向社会公告，涉嫌犯罪的，依法追究刑事责任）。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诊改模板\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78856"/>
          <a:stretch>
            <a:fillRect/>
          </a:stretch>
        </p:blipFill>
        <p:spPr bwMode="auto">
          <a:xfrm>
            <a:off x="-11113" y="557164"/>
            <a:ext cx="12203113" cy="8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3200" dirty="0" smtClean="0">
                <a:solidFill>
                  <a:schemeClr val="bg1"/>
                </a:solidFill>
              </a:rPr>
              <a:t>一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r>
              <a:rPr dirty="0" smtClean="0">
                <a:sym typeface="+mn-ea"/>
              </a:rPr>
              <a:t>经费预算目的</a:t>
            </a:r>
            <a:endParaRPr sz="3200" dirty="0" smtClean="0">
              <a:solidFill>
                <a:schemeClr val="bg1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806450"/>
            <a:r>
              <a:rPr dirty="0" smtClean="0">
                <a:sym typeface="+mn-ea"/>
              </a:rPr>
              <a:t>课题经费管理权责</a:t>
            </a:r>
            <a:r>
              <a:rPr lang="en-US" altLang="zh-CN" b="0" dirty="0" smtClean="0"/>
              <a:t>---</a:t>
            </a:r>
            <a:r>
              <a:rPr lang="zh-CN" altLang="en-US" sz="2400" b="0" dirty="0" smtClean="0"/>
              <a:t>课题管理部门、计划财务处、审计监察室：</a:t>
            </a:r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 smtClean="0"/>
          </a:p>
          <a:p>
            <a:pPr indent="806450"/>
            <a:endParaRPr lang="zh-CN" altLang="en-US" b="0" dirty="0"/>
          </a:p>
        </p:txBody>
      </p:sp>
      <p:sp>
        <p:nvSpPr>
          <p:cNvPr id="27" name="圆角矩形 26"/>
          <p:cNvSpPr/>
          <p:nvPr/>
        </p:nvSpPr>
        <p:spPr>
          <a:xfrm>
            <a:off x="609600" y="2508250"/>
            <a:ext cx="10153015" cy="100711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sz="3200" dirty="0" smtClean="0">
                <a:sym typeface="+mn-ea"/>
              </a:rPr>
              <a:t>课题管理部门：预算审核</a:t>
            </a:r>
            <a:r>
              <a:rPr lang="zh-CN" altLang="en-US" sz="3200" dirty="0" smtClean="0">
                <a:sym typeface="+mn-ea"/>
              </a:rPr>
              <a:t>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9600" y="3756660"/>
            <a:ext cx="10153015" cy="925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sz="3200" dirty="0" smtClean="0">
                <a:sym typeface="+mn-ea"/>
              </a:rPr>
              <a:t>计划财务处：课题经费会计核算、财务监督</a:t>
            </a:r>
            <a:r>
              <a:rPr lang="zh-CN" altLang="en-US" sz="3200" dirty="0" smtClean="0">
                <a:sym typeface="+mn-ea"/>
              </a:rPr>
              <a:t>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9600" y="5071745"/>
            <a:ext cx="10153015" cy="92583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indent="806450"/>
            <a:r>
              <a:rPr sz="3200" dirty="0" smtClean="0">
                <a:sym typeface="+mn-ea"/>
              </a:rPr>
              <a:t>审计监察室：经费审计</a:t>
            </a:r>
            <a:r>
              <a:rPr lang="zh-CN" altLang="en-US" sz="3200" dirty="0" smtClean="0">
                <a:sym typeface="+mn-ea"/>
              </a:rPr>
              <a:t>。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25600"/>
            <a:ext cx="10972800" cy="1143000"/>
          </a:xfrm>
        </p:spPr>
        <p:txBody>
          <a:bodyPr>
            <a:noAutofit/>
          </a:bodyPr>
          <a:lstStyle/>
          <a:p>
            <a:r>
              <a:rPr sz="7200" dirty="0">
                <a:sym typeface="+mn-ea"/>
              </a:rPr>
              <a:t>经费预算要求</a:t>
            </a:r>
          </a:p>
        </p:txBody>
      </p:sp>
      <p:sp>
        <p:nvSpPr>
          <p:cNvPr id="13" name="íṡļîḋé"/>
          <p:cNvSpPr/>
          <p:nvPr/>
        </p:nvSpPr>
        <p:spPr>
          <a:xfrm>
            <a:off x="5374178" y="3920472"/>
            <a:ext cx="1443643" cy="14436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Impact" panose="020B0806030902050204" pitchFamily="34" charset="0"/>
              </a:rPr>
              <a:t>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学校内部质量保证体系自我诊断报告汇报">
  <a:themeElements>
    <a:clrScheme name="诊改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D66B3"/>
      </a:accent1>
      <a:accent2>
        <a:srgbClr val="3380FE"/>
      </a:accent2>
      <a:accent3>
        <a:srgbClr val="0193D9"/>
      </a:accent3>
      <a:accent4>
        <a:srgbClr val="848583"/>
      </a:accent4>
      <a:accent5>
        <a:srgbClr val="767272"/>
      </a:accent5>
      <a:accent6>
        <a:srgbClr val="565757"/>
      </a:accent6>
      <a:hlink>
        <a:srgbClr val="4472C4"/>
      </a:hlink>
      <a:folHlink>
        <a:srgbClr val="BFBFBF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D66B3"/>
    </a:accent1>
    <a:accent2>
      <a:srgbClr val="3380FE"/>
    </a:accent2>
    <a:accent3>
      <a:srgbClr val="0193D9"/>
    </a:accent3>
    <a:accent4>
      <a:srgbClr val="848583"/>
    </a:accent4>
    <a:accent5>
      <a:srgbClr val="767272"/>
    </a:accent5>
    <a:accent6>
      <a:srgbClr val="565757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1531</Words>
  <Application>Microsoft Office PowerPoint</Application>
  <PresentationFormat>自定义</PresentationFormat>
  <Paragraphs>252</Paragraphs>
  <Slides>46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学校内部质量保证体系自我诊断报告汇报</vt:lpstr>
      <vt:lpstr>领会文件  精心做好经费预算</vt:lpstr>
      <vt:lpstr> </vt:lpstr>
      <vt:lpstr>经费预算目的</vt:lpstr>
      <vt:lpstr>一.经费预算目的</vt:lpstr>
      <vt:lpstr>一.经费预算目的</vt:lpstr>
      <vt:lpstr>一.经费预算目的</vt:lpstr>
      <vt:lpstr>一.经费预算目的</vt:lpstr>
      <vt:lpstr>一.经费预算目的</vt:lpstr>
      <vt:lpstr>经费预算要求</vt:lpstr>
      <vt:lpstr>二.经费预算要求</vt:lpstr>
      <vt:lpstr>二.经费预算要求</vt:lpstr>
      <vt:lpstr>二.经费预算要求</vt:lpstr>
      <vt:lpstr>二.经费预算要求</vt:lpstr>
      <vt:lpstr>二.经费预算要求</vt:lpstr>
      <vt:lpstr>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三.支出费用解读</vt:lpstr>
      <vt:lpstr>经费追回</vt:lpstr>
      <vt:lpstr>四.经费追回</vt:lpstr>
      <vt:lpstr>科研管理系统经费预算简介</vt:lpstr>
      <vt:lpstr>科研管理系统  登录入口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感谢聆听，敬请批评指正！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Windows</cp:lastModifiedBy>
  <cp:revision>174</cp:revision>
  <cp:lastPrinted>2017-11-14T16:00:00Z</cp:lastPrinted>
  <dcterms:created xsi:type="dcterms:W3CDTF">2017-11-14T16:00:00Z</dcterms:created>
  <dcterms:modified xsi:type="dcterms:W3CDTF">2019-04-25T02:37:10Z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2052-11.1.0.8642</vt:lpwstr>
  </property>
</Properties>
</file>